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  <p:sldMasterId id="2147483674" r:id="rId2"/>
    <p:sldMasterId id="2147483687" r:id="rId3"/>
  </p:sldMasterIdLst>
  <p:notesMasterIdLst>
    <p:notesMasterId r:id="rId56"/>
  </p:notesMasterIdLst>
  <p:sldIdLst>
    <p:sldId id="256" r:id="rId4"/>
    <p:sldId id="335" r:id="rId5"/>
    <p:sldId id="338" r:id="rId6"/>
    <p:sldId id="341" r:id="rId7"/>
    <p:sldId id="323" r:id="rId8"/>
    <p:sldId id="336" r:id="rId9"/>
    <p:sldId id="337" r:id="rId10"/>
    <p:sldId id="260" r:id="rId11"/>
    <p:sldId id="316" r:id="rId12"/>
    <p:sldId id="261" r:id="rId13"/>
    <p:sldId id="264" r:id="rId14"/>
    <p:sldId id="265" r:id="rId15"/>
    <p:sldId id="266" r:id="rId16"/>
    <p:sldId id="268" r:id="rId17"/>
    <p:sldId id="267" r:id="rId18"/>
    <p:sldId id="263" r:id="rId19"/>
    <p:sldId id="329" r:id="rId20"/>
    <p:sldId id="274" r:id="rId21"/>
    <p:sldId id="276" r:id="rId22"/>
    <p:sldId id="333" r:id="rId23"/>
    <p:sldId id="278" r:id="rId24"/>
    <p:sldId id="282" r:id="rId25"/>
    <p:sldId id="283" r:id="rId26"/>
    <p:sldId id="280" r:id="rId27"/>
    <p:sldId id="279" r:id="rId28"/>
    <p:sldId id="284" r:id="rId29"/>
    <p:sldId id="287" r:id="rId30"/>
    <p:sldId id="285" r:id="rId31"/>
    <p:sldId id="288" r:id="rId32"/>
    <p:sldId id="289" r:id="rId33"/>
    <p:sldId id="327" r:id="rId34"/>
    <p:sldId id="290" r:id="rId35"/>
    <p:sldId id="291" r:id="rId36"/>
    <p:sldId id="292" r:id="rId37"/>
    <p:sldId id="294" r:id="rId38"/>
    <p:sldId id="286" r:id="rId39"/>
    <p:sldId id="297" r:id="rId40"/>
    <p:sldId id="296" r:id="rId41"/>
    <p:sldId id="298" r:id="rId42"/>
    <p:sldId id="300" r:id="rId43"/>
    <p:sldId id="301" r:id="rId44"/>
    <p:sldId id="302" r:id="rId45"/>
    <p:sldId id="303" r:id="rId46"/>
    <p:sldId id="304" r:id="rId47"/>
    <p:sldId id="306" r:id="rId48"/>
    <p:sldId id="308" r:id="rId49"/>
    <p:sldId id="310" r:id="rId50"/>
    <p:sldId id="311" r:id="rId51"/>
    <p:sldId id="317" r:id="rId52"/>
    <p:sldId id="328" r:id="rId53"/>
    <p:sldId id="326" r:id="rId54"/>
    <p:sldId id="295" r:id="rId55"/>
  </p:sldIdLst>
  <p:sldSz cx="10080625" cy="7559675"/>
  <p:notesSz cx="7559675" cy="10691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RILLON Erwan" initials="GE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1745" autoAdjust="0"/>
    <p:restoredTop sz="86449" autoAdjust="0"/>
  </p:normalViewPr>
  <p:slideViewPr>
    <p:cSldViewPr snapToGrid="0">
      <p:cViewPr varScale="1">
        <p:scale>
          <a:sx n="95" d="100"/>
          <a:sy n="95" d="100"/>
        </p:scale>
        <p:origin x="-1290" y="-108"/>
      </p:cViewPr>
      <p:guideLst>
        <p:guide orient="horz" pos="2381"/>
        <p:guide pos="3175"/>
      </p:guideLst>
    </p:cSldViewPr>
  </p:slideViewPr>
  <p:outlineViewPr>
    <p:cViewPr>
      <p:scale>
        <a:sx n="33" d="100"/>
        <a:sy n="33" d="100"/>
      </p:scale>
      <p:origin x="0" y="-8179"/>
    </p:cViewPr>
  </p:outlineViewPr>
  <p:notesTextViewPr>
    <p:cViewPr>
      <p:scale>
        <a:sx n="75" d="100"/>
        <a:sy n="75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commentAuthors" Target="commentAuthors.xml"/><Relationship Id="rId61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fr-FR" sz="4400" b="0" strike="noStrike" spc="-1">
                <a:latin typeface="Arial"/>
              </a:rPr>
              <a:t>Cliquez pour déplacer la diapo</a:t>
            </a:r>
          </a:p>
        </p:txBody>
      </p:sp>
      <p:sp>
        <p:nvSpPr>
          <p:cNvPr id="191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fr-FR" sz="2000" b="0" strike="noStrike" spc="-1">
                <a:latin typeface="Arial"/>
              </a:rPr>
              <a:t>Cliquez pour modifier le format des notes</a:t>
            </a:r>
          </a:p>
        </p:txBody>
      </p:sp>
      <p:sp>
        <p:nvSpPr>
          <p:cNvPr id="192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fr-FR" sz="1400" b="0" strike="noStrike" spc="-1">
                <a:latin typeface="Times New Roman"/>
              </a:rPr>
              <a:t> </a:t>
            </a:r>
          </a:p>
        </p:txBody>
      </p:sp>
      <p:sp>
        <p:nvSpPr>
          <p:cNvPr id="193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fr-FR" sz="1400" b="0" strike="noStrike" spc="-1">
                <a:latin typeface="Times New Roman"/>
              </a:rPr>
              <a:t> </a:t>
            </a:r>
          </a:p>
        </p:txBody>
      </p:sp>
      <p:sp>
        <p:nvSpPr>
          <p:cNvPr id="194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fr-FR" sz="1400" b="0" strike="noStrike" spc="-1">
                <a:latin typeface="Times New Roman"/>
              </a:rPr>
              <a:t> </a:t>
            </a:r>
          </a:p>
        </p:txBody>
      </p:sp>
      <p:sp>
        <p:nvSpPr>
          <p:cNvPr id="195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E76DCAFD-EB92-4342-81AD-4B0F0A065666}" type="slidenum">
              <a:rPr lang="fr-FR" sz="1400" b="0" strike="noStrike" spc="-1">
                <a:latin typeface="Times New Roman"/>
              </a:rPr>
              <a:t>‹N°›</a:t>
            </a:fld>
            <a:endParaRPr lang="fr-FR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92609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CustomShape 1"/>
          <p:cNvSpPr/>
          <p:nvPr/>
        </p:nvSpPr>
        <p:spPr>
          <a:xfrm>
            <a:off x="4281480" y="0"/>
            <a:ext cx="3274560" cy="534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r">
              <a:lnSpc>
                <a:spcPct val="100000"/>
              </a:lnSpc>
            </a:pPr>
            <a:fld id="{713F17E1-6005-468D-ACE5-2CFC3B1D8E46}" type="datetime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20/11/2024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310" name="CustomShape 2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E72DE377-204A-4FE4-AB66-8BE33435E24C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1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311" name="CustomShape 3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C08FE968-D8F5-4B76-9337-E9F6F68D62F1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1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312" name="PlaceHolder 4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prstGeom prst="rect">
            <a:avLst/>
          </a:prstGeom>
        </p:spPr>
      </p:sp>
      <p:sp>
        <p:nvSpPr>
          <p:cNvPr id="313" name="PlaceHolder 5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5480" cy="48088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000" b="0" strike="noStrike" spc="-1" dirty="0">
              <a:latin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CustomShape 1"/>
          <p:cNvSpPr/>
          <p:nvPr/>
        </p:nvSpPr>
        <p:spPr>
          <a:xfrm>
            <a:off x="4281480" y="0"/>
            <a:ext cx="3274560" cy="534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r">
              <a:lnSpc>
                <a:spcPct val="100000"/>
              </a:lnSpc>
            </a:pPr>
            <a:fld id="{E439F2D3-DE57-42E8-9EE6-B07464614C39}" type="datetime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20/11/2024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355" name="CustomShape 2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65EB9B9F-E429-47F5-8BCA-77D3352415D5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15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356" name="CustomShape 3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155FC48B-0EBC-4D0F-89EA-F8D0B2B3D1BD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15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357" name="PlaceHolder 4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prstGeom prst="rect">
            <a:avLst/>
          </a:prstGeom>
        </p:spPr>
      </p:sp>
      <p:sp>
        <p:nvSpPr>
          <p:cNvPr id="358" name="PlaceHolder 5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5480" cy="48088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CustomShape 1"/>
          <p:cNvSpPr/>
          <p:nvPr/>
        </p:nvSpPr>
        <p:spPr>
          <a:xfrm>
            <a:off x="4281480" y="0"/>
            <a:ext cx="3274560" cy="534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r">
              <a:lnSpc>
                <a:spcPct val="100000"/>
              </a:lnSpc>
            </a:pPr>
            <a:fld id="{BEFD822E-9284-46C4-A5D8-32A7B0C2626A}" type="datetime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20/11/2024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335" name="CustomShape 2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3B08A765-5A69-4994-A938-B90F9DDE367D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16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336" name="CustomShape 3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3F60A50F-3D41-4BF9-92BB-0C2D97B5DAC8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16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337" name="PlaceHolder 4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prstGeom prst="rect">
            <a:avLst/>
          </a:prstGeom>
        </p:spPr>
      </p:sp>
      <p:sp>
        <p:nvSpPr>
          <p:cNvPr id="338" name="PlaceHolder 5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5480" cy="48088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6700" cy="400843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E76DCAFD-EB92-4342-81AD-4B0F0A065666}" type="slidenum">
              <a:rPr lang="fr-FR" sz="1400" b="0" strike="noStrike" spc="-1" smtClean="0">
                <a:latin typeface="Times New Roman"/>
              </a:rPr>
              <a:t>17</a:t>
            </a:fld>
            <a:endParaRPr lang="fr-FR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849771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CustomShape 1"/>
          <p:cNvSpPr/>
          <p:nvPr/>
        </p:nvSpPr>
        <p:spPr>
          <a:xfrm>
            <a:off x="4281480" y="0"/>
            <a:ext cx="3274560" cy="534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r">
              <a:lnSpc>
                <a:spcPct val="100000"/>
              </a:lnSpc>
            </a:pPr>
            <a:fld id="{13E41314-F40D-42F6-B2AE-9336226FB418}" type="datetime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20/11/2024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375" name="CustomShape 2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F158571E-09D0-41E9-802A-A135B53437A2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18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376" name="CustomShape 3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F50765A8-A5BF-4A0C-915F-1CD0AC201426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18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377" name="PlaceHolder 4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prstGeom prst="rect">
            <a:avLst/>
          </a:prstGeom>
        </p:spPr>
      </p:sp>
      <p:sp>
        <p:nvSpPr>
          <p:cNvPr id="378" name="PlaceHolder 5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5480" cy="48088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000" b="0" strike="noStrike" spc="-1" dirty="0">
              <a:latin typeface="Arial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CustomShape 1"/>
          <p:cNvSpPr/>
          <p:nvPr/>
        </p:nvSpPr>
        <p:spPr>
          <a:xfrm>
            <a:off x="4281480" y="0"/>
            <a:ext cx="3274560" cy="534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r">
              <a:lnSpc>
                <a:spcPct val="100000"/>
              </a:lnSpc>
            </a:pPr>
            <a:fld id="{21C8CA76-9A05-47DB-8386-A248AFAFD7AF}" type="datetime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20/11/2024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380" name="CustomShape 2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977CEED1-C3D0-4A4D-A89F-2133315A3F2B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19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381" name="CustomShape 3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CFEF0EF9-571F-48DA-8288-CC7967909195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19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382" name="PlaceHolder 4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prstGeom prst="rect">
            <a:avLst/>
          </a:prstGeom>
        </p:spPr>
      </p:sp>
      <p:sp>
        <p:nvSpPr>
          <p:cNvPr id="383" name="PlaceHolder 5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5480" cy="48088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CustomShape 1"/>
          <p:cNvSpPr/>
          <p:nvPr/>
        </p:nvSpPr>
        <p:spPr>
          <a:xfrm>
            <a:off x="4281480" y="0"/>
            <a:ext cx="3274560" cy="534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r">
              <a:lnSpc>
                <a:spcPct val="100000"/>
              </a:lnSpc>
            </a:pPr>
            <a:fld id="{03A6A414-1486-454A-8B6E-855A12061DCE}" type="datetime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20/11/2024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385" name="CustomShape 2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6BC31191-36E9-477A-9B91-9DA5453649FC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21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386" name="CustomShape 3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2C1D9153-9454-4E6E-8174-422FAD728599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21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387" name="PlaceHolder 4"/>
          <p:cNvSpPr>
            <a:spLocks noGrp="1" noRot="1" noChangeAspect="1"/>
          </p:cNvSpPr>
          <p:nvPr>
            <p:ph type="sldImg"/>
          </p:nvPr>
        </p:nvSpPr>
        <p:spPr>
          <a:xfrm>
            <a:off x="1041400" y="949325"/>
            <a:ext cx="6248400" cy="4686300"/>
          </a:xfrm>
          <a:prstGeom prst="rect">
            <a:avLst/>
          </a:prstGeom>
        </p:spPr>
      </p:sp>
      <p:sp>
        <p:nvSpPr>
          <p:cNvPr id="388" name="PlaceHolder 5"/>
          <p:cNvSpPr>
            <a:spLocks noGrp="1"/>
          </p:cNvSpPr>
          <p:nvPr>
            <p:ph type="body"/>
          </p:nvPr>
        </p:nvSpPr>
        <p:spPr>
          <a:xfrm>
            <a:off x="833040" y="5938200"/>
            <a:ext cx="6664680" cy="56232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CustomShape 1"/>
          <p:cNvSpPr/>
          <p:nvPr/>
        </p:nvSpPr>
        <p:spPr>
          <a:xfrm>
            <a:off x="4281480" y="0"/>
            <a:ext cx="3274560" cy="534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r">
              <a:lnSpc>
                <a:spcPct val="100000"/>
              </a:lnSpc>
            </a:pPr>
            <a:fld id="{C6286460-D87A-4700-B046-7C9B72328C03}" type="datetime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20/11/2024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400" name="CustomShape 2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36FAD84F-C171-40DC-A2FB-D0858A6A91DD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22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401" name="CustomShape 3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B03EABC1-DD93-4AC4-ABEC-62FDD6F789AC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22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402" name="PlaceHolder 4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prstGeom prst="rect">
            <a:avLst/>
          </a:prstGeom>
        </p:spPr>
      </p:sp>
      <p:sp>
        <p:nvSpPr>
          <p:cNvPr id="403" name="PlaceHolder 5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5480" cy="48088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CustomShape 1"/>
          <p:cNvSpPr/>
          <p:nvPr/>
        </p:nvSpPr>
        <p:spPr>
          <a:xfrm>
            <a:off x="4281480" y="0"/>
            <a:ext cx="3274560" cy="534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r">
              <a:lnSpc>
                <a:spcPct val="100000"/>
              </a:lnSpc>
            </a:pPr>
            <a:fld id="{7A21E6F7-3EE1-4FC7-BF34-D7B503D6215A}" type="datetime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20/11/2024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405" name="CustomShape 2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A70B9030-5F70-44AE-9153-73B60F1E463F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23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406" name="CustomShape 3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C87A34B5-42AF-48E9-BBCB-6ED4A9E17EF9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23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407" name="PlaceHolder 4"/>
          <p:cNvSpPr>
            <a:spLocks noGrp="1" noRot="1" noChangeAspect="1"/>
          </p:cNvSpPr>
          <p:nvPr>
            <p:ph type="sldImg"/>
          </p:nvPr>
        </p:nvSpPr>
        <p:spPr>
          <a:xfrm>
            <a:off x="1041400" y="949325"/>
            <a:ext cx="6248400" cy="4686300"/>
          </a:xfrm>
          <a:prstGeom prst="rect">
            <a:avLst/>
          </a:prstGeom>
        </p:spPr>
      </p:sp>
      <p:sp>
        <p:nvSpPr>
          <p:cNvPr id="408" name="PlaceHolder 5"/>
          <p:cNvSpPr>
            <a:spLocks noGrp="1"/>
          </p:cNvSpPr>
          <p:nvPr>
            <p:ph type="body"/>
          </p:nvPr>
        </p:nvSpPr>
        <p:spPr>
          <a:xfrm>
            <a:off x="833040" y="5938200"/>
            <a:ext cx="6664680" cy="56232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CustomShape 1"/>
          <p:cNvSpPr/>
          <p:nvPr/>
        </p:nvSpPr>
        <p:spPr>
          <a:xfrm>
            <a:off x="4281480" y="0"/>
            <a:ext cx="3274560" cy="534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r">
              <a:lnSpc>
                <a:spcPct val="100000"/>
              </a:lnSpc>
            </a:pPr>
            <a:fld id="{A701F197-FE44-4F49-A582-0C6BABA2FCDD}" type="datetime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20/11/2024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390" name="CustomShape 2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E3CF387A-FF66-45F7-B4AC-1167E63BA6EF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25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391" name="CustomShape 3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60748398-1347-4D77-AA58-EFB35A38D8E8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25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392" name="PlaceHolder 4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prstGeom prst="rect">
            <a:avLst/>
          </a:prstGeom>
        </p:spPr>
      </p:sp>
      <p:sp>
        <p:nvSpPr>
          <p:cNvPr id="393" name="PlaceHolder 5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5480" cy="48088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CustomShape 1"/>
          <p:cNvSpPr/>
          <p:nvPr/>
        </p:nvSpPr>
        <p:spPr>
          <a:xfrm>
            <a:off x="4281480" y="0"/>
            <a:ext cx="3274560" cy="534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r">
              <a:lnSpc>
                <a:spcPct val="100000"/>
              </a:lnSpc>
            </a:pPr>
            <a:fld id="{B8548BF4-765E-45E7-875D-F5E3B9AA1034}" type="datetime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20/11/2024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410" name="CustomShape 2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30FC5C52-C5D4-436F-BF00-FF835C62F28D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26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411" name="CustomShape 3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83364612-26B0-41C9-95C2-9AF71FA85AD0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26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412" name="PlaceHolder 4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prstGeom prst="rect">
            <a:avLst/>
          </a:prstGeom>
        </p:spPr>
      </p:sp>
      <p:sp>
        <p:nvSpPr>
          <p:cNvPr id="413" name="PlaceHolder 5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5480" cy="48088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6700" cy="400843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E76DCAFD-EB92-4342-81AD-4B0F0A065666}" type="slidenum">
              <a:rPr lang="fr-FR" sz="1400" b="0" strike="noStrike" spc="-1" smtClean="0">
                <a:latin typeface="Times New Roman"/>
              </a:rPr>
              <a:t>3</a:t>
            </a:fld>
            <a:endParaRPr lang="fr-FR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6625232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CustomShape 1"/>
          <p:cNvSpPr/>
          <p:nvPr/>
        </p:nvSpPr>
        <p:spPr>
          <a:xfrm>
            <a:off x="4281480" y="0"/>
            <a:ext cx="3274560" cy="534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r">
              <a:lnSpc>
                <a:spcPct val="100000"/>
              </a:lnSpc>
            </a:pPr>
            <a:fld id="{76111637-C194-48A1-A843-0D6F7B012DBB}" type="datetime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20/11/2024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425" name="CustomShape 2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E82D16F0-E0C0-4613-AD5E-83D6DC9058B7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27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426" name="CustomShape 3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CB0DDEE1-78C0-4715-93CC-B8325E2FEBE7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27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427" name="PlaceHolder 4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prstGeom prst="rect">
            <a:avLst/>
          </a:prstGeom>
        </p:spPr>
      </p:sp>
      <p:sp>
        <p:nvSpPr>
          <p:cNvPr id="428" name="PlaceHolder 5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5480" cy="48088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CustomShape 1"/>
          <p:cNvSpPr/>
          <p:nvPr/>
        </p:nvSpPr>
        <p:spPr>
          <a:xfrm>
            <a:off x="4281480" y="0"/>
            <a:ext cx="3274560" cy="534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r">
              <a:lnSpc>
                <a:spcPct val="100000"/>
              </a:lnSpc>
            </a:pPr>
            <a:fld id="{FC989A97-5DAE-41F9-8749-17D4B29582AE}" type="datetime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20/11/2024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415" name="CustomShape 2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132D9483-C813-43B7-99C6-30BE2A045E90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28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416" name="CustomShape 3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2440FB69-0A1E-46A1-B824-C3C6B555CBB0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28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417" name="PlaceHolder 4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prstGeom prst="rect">
            <a:avLst/>
          </a:prstGeom>
        </p:spPr>
      </p:sp>
      <p:sp>
        <p:nvSpPr>
          <p:cNvPr id="418" name="PlaceHolder 5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5480" cy="48088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000" b="0" strike="noStrike" spc="-1" dirty="0">
              <a:latin typeface="Arial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CustomShape 1"/>
          <p:cNvSpPr/>
          <p:nvPr/>
        </p:nvSpPr>
        <p:spPr>
          <a:xfrm>
            <a:off x="4281480" y="0"/>
            <a:ext cx="3274560" cy="534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r">
              <a:lnSpc>
                <a:spcPct val="100000"/>
              </a:lnSpc>
            </a:pPr>
            <a:fld id="{A2575E76-A8A3-4293-8CF4-9AD447E9AD7E}" type="datetime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20/11/2024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430" name="CustomShape 2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E34466DA-6480-4AE2-BDB3-70CD5CB63716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29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431" name="CustomShape 3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EF24A1AD-51B2-4A68-A7FD-DF46A57B9A2E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29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432" name="PlaceHolder 4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prstGeom prst="rect">
            <a:avLst/>
          </a:prstGeom>
        </p:spPr>
      </p:sp>
      <p:sp>
        <p:nvSpPr>
          <p:cNvPr id="433" name="PlaceHolder 5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5480" cy="48088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CustomShape 1"/>
          <p:cNvSpPr/>
          <p:nvPr/>
        </p:nvSpPr>
        <p:spPr>
          <a:xfrm>
            <a:off x="4281480" y="0"/>
            <a:ext cx="3274560" cy="534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r">
              <a:lnSpc>
                <a:spcPct val="100000"/>
              </a:lnSpc>
            </a:pPr>
            <a:fld id="{755596D5-DF20-4F36-BBC3-36654F19EBDA}" type="datetime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20/11/2024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435" name="CustomShape 2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1657F0A8-5E5E-4ED9-A298-A3EF8EA37F52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32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436" name="CustomShape 3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DAE33B21-7FB8-4363-88B6-E52A98740730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32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437" name="PlaceHolder 4"/>
          <p:cNvSpPr>
            <a:spLocks noGrp="1" noRot="1" noChangeAspect="1"/>
          </p:cNvSpPr>
          <p:nvPr>
            <p:ph type="sldImg"/>
          </p:nvPr>
        </p:nvSpPr>
        <p:spPr>
          <a:xfrm>
            <a:off x="1041400" y="949325"/>
            <a:ext cx="6248400" cy="4686300"/>
          </a:xfrm>
          <a:prstGeom prst="rect">
            <a:avLst/>
          </a:prstGeom>
        </p:spPr>
      </p:sp>
      <p:sp>
        <p:nvSpPr>
          <p:cNvPr id="438" name="PlaceHolder 5"/>
          <p:cNvSpPr>
            <a:spLocks noGrp="1"/>
          </p:cNvSpPr>
          <p:nvPr>
            <p:ph type="body"/>
          </p:nvPr>
        </p:nvSpPr>
        <p:spPr>
          <a:xfrm>
            <a:off x="833040" y="5938200"/>
            <a:ext cx="6664680" cy="56232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000" b="0" strike="noStrike" spc="-1" dirty="0">
              <a:latin typeface="Arial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CustomShape 1"/>
          <p:cNvSpPr/>
          <p:nvPr/>
        </p:nvSpPr>
        <p:spPr>
          <a:xfrm>
            <a:off x="4281480" y="0"/>
            <a:ext cx="3274560" cy="534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r">
              <a:lnSpc>
                <a:spcPct val="100000"/>
              </a:lnSpc>
            </a:pPr>
            <a:fld id="{A138AEB7-376E-442E-9842-90E0C3A6FFA7}" type="datetime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20/11/2024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440" name="CustomShape 2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BBE58CFD-7018-4BAC-AE7B-C68682B8DFD1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33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441" name="CustomShape 3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726BA906-724D-413E-8C07-4E12AAA565FA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33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442" name="PlaceHolder 4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prstGeom prst="rect">
            <a:avLst/>
          </a:prstGeom>
        </p:spPr>
      </p:sp>
      <p:sp>
        <p:nvSpPr>
          <p:cNvPr id="443" name="PlaceHolder 5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5480" cy="48088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CustomShape 1"/>
          <p:cNvSpPr/>
          <p:nvPr/>
        </p:nvSpPr>
        <p:spPr>
          <a:xfrm>
            <a:off x="4281480" y="0"/>
            <a:ext cx="3274560" cy="534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r">
              <a:lnSpc>
                <a:spcPct val="100000"/>
              </a:lnSpc>
            </a:pPr>
            <a:fld id="{5096A9C1-298E-4E17-B6D3-7949A4B5EE4B}" type="datetime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20/11/2024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445" name="CustomShape 2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9CBB6BEB-6DF6-438D-BE17-EC4FD8AC7786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34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446" name="CustomShape 3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8A836AD7-CA7E-451F-9B7E-064B39AAE11F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34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447" name="PlaceHolder 4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prstGeom prst="rect">
            <a:avLst/>
          </a:prstGeom>
        </p:spPr>
      </p:sp>
      <p:sp>
        <p:nvSpPr>
          <p:cNvPr id="448" name="PlaceHolder 5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5480" cy="48088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CustomShape 1"/>
          <p:cNvSpPr/>
          <p:nvPr/>
        </p:nvSpPr>
        <p:spPr>
          <a:xfrm>
            <a:off x="4281480" y="0"/>
            <a:ext cx="3274560" cy="534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r">
              <a:lnSpc>
                <a:spcPct val="100000"/>
              </a:lnSpc>
            </a:pPr>
            <a:fld id="{9942CF7B-E823-49B7-8912-3F9FCB351DFB}" type="datetime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20/11/2024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455" name="CustomShape 2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F1D18532-7831-4BC4-9BA3-AD690EE26AA8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35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456" name="CustomShape 3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E56DA66A-70DA-41E4-874C-A910CC5C0C71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35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457" name="PlaceHolder 4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prstGeom prst="rect">
            <a:avLst/>
          </a:prstGeom>
        </p:spPr>
      </p:sp>
      <p:sp>
        <p:nvSpPr>
          <p:cNvPr id="458" name="PlaceHolder 5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5480" cy="48088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CustomShape 1"/>
          <p:cNvSpPr/>
          <p:nvPr/>
        </p:nvSpPr>
        <p:spPr>
          <a:xfrm>
            <a:off x="4281480" y="0"/>
            <a:ext cx="3274560" cy="534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r">
              <a:lnSpc>
                <a:spcPct val="100000"/>
              </a:lnSpc>
            </a:pPr>
            <a:fld id="{14E67E06-CCFB-4729-913A-75DADF190117}" type="datetime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20/11/2024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420" name="CustomShape 2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4B83499B-99A4-4642-858E-18D4D18D2D6E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36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421" name="CustomShape 3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77A57277-9FFE-466E-8841-699C1065976D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36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422" name="PlaceHolder 4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prstGeom prst="rect">
            <a:avLst/>
          </a:prstGeom>
        </p:spPr>
      </p:sp>
      <p:sp>
        <p:nvSpPr>
          <p:cNvPr id="423" name="PlaceHolder 5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5480" cy="48088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000" b="0" strike="noStrike" spc="-1" dirty="0">
              <a:latin typeface="Arial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CustomShape 1"/>
          <p:cNvSpPr/>
          <p:nvPr/>
        </p:nvSpPr>
        <p:spPr>
          <a:xfrm>
            <a:off x="4281480" y="0"/>
            <a:ext cx="3274560" cy="534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r">
              <a:lnSpc>
                <a:spcPct val="100000"/>
              </a:lnSpc>
            </a:pPr>
            <a:fld id="{6CC1F14A-9BD6-4669-B881-0A3D4A8D5365}" type="datetime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20/11/2024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470" name="CustomShape 2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5ADEE1B3-1BDF-4911-8BEF-48503711C91A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37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471" name="CustomShape 3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442FBAC5-AF92-43DF-9570-9C124AFEBEAD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37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472" name="PlaceHolder 4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prstGeom prst="rect">
            <a:avLst/>
          </a:prstGeom>
        </p:spPr>
      </p:sp>
      <p:sp>
        <p:nvSpPr>
          <p:cNvPr id="473" name="PlaceHolder 5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5480" cy="48088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CustomShape 1"/>
          <p:cNvSpPr/>
          <p:nvPr/>
        </p:nvSpPr>
        <p:spPr>
          <a:xfrm>
            <a:off x="4281480" y="0"/>
            <a:ext cx="3274560" cy="534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r">
              <a:lnSpc>
                <a:spcPct val="100000"/>
              </a:lnSpc>
            </a:pPr>
            <a:fld id="{BFA684B0-9189-453C-9709-7458C19840B0}" type="datetime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20/11/2024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465" name="CustomShape 2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F2A49D2A-6E95-4B26-BE54-9D4902BAA649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38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466" name="CustomShape 3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041CBDBB-F4FF-4A4B-93D3-49594E1F2526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38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467" name="PlaceHolder 4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prstGeom prst="rect">
            <a:avLst/>
          </a:prstGeom>
        </p:spPr>
      </p:sp>
      <p:sp>
        <p:nvSpPr>
          <p:cNvPr id="468" name="PlaceHolder 5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5480" cy="48088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CustomShape 1"/>
          <p:cNvSpPr/>
          <p:nvPr/>
        </p:nvSpPr>
        <p:spPr>
          <a:xfrm>
            <a:off x="4281480" y="0"/>
            <a:ext cx="3274560" cy="534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r">
              <a:lnSpc>
                <a:spcPct val="100000"/>
              </a:lnSpc>
            </a:pPr>
            <a:fld id="{E82683B5-FD2E-4D59-BAC0-3F04F69A2EAB}" type="datetime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20/11/2024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325" name="CustomShape 2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04A3FA03-E2B1-4235-AEEC-45735AC918F3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8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326" name="CustomShape 3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FBDA2BC5-5198-40C9-B9D0-7531126B9C0E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8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327" name="PlaceHolder 4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prstGeom prst="rect">
            <a:avLst/>
          </a:prstGeom>
        </p:spPr>
      </p:sp>
      <p:sp>
        <p:nvSpPr>
          <p:cNvPr id="328" name="PlaceHolder 5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5480" cy="48088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000" b="0" strike="noStrike" spc="-1" dirty="0">
              <a:latin typeface="Arial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CustomShape 1"/>
          <p:cNvSpPr/>
          <p:nvPr/>
        </p:nvSpPr>
        <p:spPr>
          <a:xfrm>
            <a:off x="4281480" y="0"/>
            <a:ext cx="3274560" cy="534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r">
              <a:lnSpc>
                <a:spcPct val="100000"/>
              </a:lnSpc>
            </a:pPr>
            <a:fld id="{2FA5FA0D-ADD3-42E6-B01E-3F6ADCEDADF1}" type="datetime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20/11/2024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475" name="CustomShape 2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4920F526-9329-4C83-B489-9522DA776703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39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476" name="CustomShape 3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7A7A4B40-C3B3-4E59-9F7A-D6733484A6AA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39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477" name="PlaceHolder 4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prstGeom prst="rect">
            <a:avLst/>
          </a:prstGeom>
        </p:spPr>
      </p:sp>
      <p:sp>
        <p:nvSpPr>
          <p:cNvPr id="478" name="PlaceHolder 5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5480" cy="48088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CustomShape 1"/>
          <p:cNvSpPr/>
          <p:nvPr/>
        </p:nvSpPr>
        <p:spPr>
          <a:xfrm>
            <a:off x="4281480" y="0"/>
            <a:ext cx="3274560" cy="534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r">
              <a:lnSpc>
                <a:spcPct val="100000"/>
              </a:lnSpc>
            </a:pPr>
            <a:fld id="{82406F44-A52A-4272-BCB9-A59314D8F24D}" type="datetime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20/11/2024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485" name="CustomShape 2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E54D7C5E-67FA-4E26-8119-599F58343E93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40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486" name="CustomShape 3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0242C365-CE8C-4FB4-B7FF-85BE8976BBC8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40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487" name="PlaceHolder 4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prstGeom prst="rect">
            <a:avLst/>
          </a:prstGeom>
        </p:spPr>
      </p:sp>
      <p:sp>
        <p:nvSpPr>
          <p:cNvPr id="488" name="PlaceHolder 5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5480" cy="48088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CustomShape 1"/>
          <p:cNvSpPr/>
          <p:nvPr/>
        </p:nvSpPr>
        <p:spPr>
          <a:xfrm>
            <a:off x="4281480" y="0"/>
            <a:ext cx="3274560" cy="534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r">
              <a:lnSpc>
                <a:spcPct val="100000"/>
              </a:lnSpc>
            </a:pPr>
            <a:fld id="{DD724E66-68B4-40C8-8316-89A531D56B96}" type="datetime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20/11/2024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490" name="CustomShape 2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EA869EE4-7E44-46D6-8902-33FE2535DAB2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41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491" name="CustomShape 3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950C4260-2AA4-4E08-A4A2-445100D4CAC0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41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492" name="PlaceHolder 4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prstGeom prst="rect">
            <a:avLst/>
          </a:prstGeom>
        </p:spPr>
      </p:sp>
      <p:sp>
        <p:nvSpPr>
          <p:cNvPr id="493" name="PlaceHolder 5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5480" cy="48088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CustomShape 1"/>
          <p:cNvSpPr/>
          <p:nvPr/>
        </p:nvSpPr>
        <p:spPr>
          <a:xfrm>
            <a:off x="4281480" y="0"/>
            <a:ext cx="3274560" cy="534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r">
              <a:lnSpc>
                <a:spcPct val="100000"/>
              </a:lnSpc>
            </a:pPr>
            <a:fld id="{C76C7FA3-0EE6-4C10-86AB-69E78B8B166D}" type="datetime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20/11/2024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495" name="CustomShape 2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A478F725-A0D1-4DAD-BF92-DEF7F2E4C3EB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42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496" name="CustomShape 3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DA1C10FE-E2C6-4A2E-BB4F-B33942B9531B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42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497" name="PlaceHolder 4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prstGeom prst="rect">
            <a:avLst/>
          </a:prstGeom>
        </p:spPr>
      </p:sp>
      <p:sp>
        <p:nvSpPr>
          <p:cNvPr id="498" name="PlaceHolder 5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5480" cy="48088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CustomShape 1"/>
          <p:cNvSpPr/>
          <p:nvPr/>
        </p:nvSpPr>
        <p:spPr>
          <a:xfrm>
            <a:off x="4281480" y="0"/>
            <a:ext cx="3274560" cy="534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r">
              <a:lnSpc>
                <a:spcPct val="100000"/>
              </a:lnSpc>
            </a:pPr>
            <a:fld id="{F8140F94-111E-4A27-AF18-E909185F0E3B}" type="datetime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20/11/2024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500" name="CustomShape 2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1847F67D-F84B-4757-B6D7-2D6C8A6531E0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43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501" name="CustomShape 3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8324C12E-EEC3-409C-A65C-069954052508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43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502" name="PlaceHolder 4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prstGeom prst="rect">
            <a:avLst/>
          </a:prstGeom>
        </p:spPr>
      </p:sp>
      <p:sp>
        <p:nvSpPr>
          <p:cNvPr id="503" name="PlaceHolder 5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5480" cy="48088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CustomShape 1"/>
          <p:cNvSpPr/>
          <p:nvPr/>
        </p:nvSpPr>
        <p:spPr>
          <a:xfrm>
            <a:off x="4281480" y="0"/>
            <a:ext cx="3274560" cy="534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r">
              <a:lnSpc>
                <a:spcPct val="100000"/>
              </a:lnSpc>
            </a:pPr>
            <a:fld id="{0BA1C044-CE6E-4581-84DB-4E7DF51C4FBC}" type="datetime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20/11/2024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505" name="CustomShape 2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90186ED4-6563-4EBE-BBB7-73756842E760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44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506" name="CustomShape 3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9550CE7E-7FCB-49E9-855D-2DDC0FAED933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44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507" name="PlaceHolder 4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prstGeom prst="rect">
            <a:avLst/>
          </a:prstGeom>
        </p:spPr>
      </p:sp>
      <p:sp>
        <p:nvSpPr>
          <p:cNvPr id="508" name="PlaceHolder 5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5480" cy="48088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CustomShape 1"/>
          <p:cNvSpPr/>
          <p:nvPr/>
        </p:nvSpPr>
        <p:spPr>
          <a:xfrm>
            <a:off x="4281480" y="0"/>
            <a:ext cx="3274560" cy="534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r">
              <a:lnSpc>
                <a:spcPct val="100000"/>
              </a:lnSpc>
            </a:pPr>
            <a:fld id="{1D1B3826-75EA-4B53-A7FC-FC79013C466D}" type="datetime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20/11/2024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515" name="CustomShape 2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469D8B9F-F647-44BE-B6B3-09FD6E17DFBD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45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516" name="CustomShape 3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ED4AFEDC-2349-4424-AAEF-EA34C80D7AAE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45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517" name="PlaceHolder 4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prstGeom prst="rect">
            <a:avLst/>
          </a:prstGeom>
        </p:spPr>
      </p:sp>
      <p:sp>
        <p:nvSpPr>
          <p:cNvPr id="518" name="PlaceHolder 5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5480" cy="48088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CustomShape 1"/>
          <p:cNvSpPr/>
          <p:nvPr/>
        </p:nvSpPr>
        <p:spPr>
          <a:xfrm>
            <a:off x="4281480" y="0"/>
            <a:ext cx="3274560" cy="534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r">
              <a:lnSpc>
                <a:spcPct val="100000"/>
              </a:lnSpc>
            </a:pPr>
            <a:fld id="{7B001345-9779-4427-AB61-211313F7B76B}" type="datetime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20/11/2024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525" name="CustomShape 2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3792DCEE-046A-4909-AA5A-C2C1A212F173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46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526" name="CustomShape 3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B5243BFF-B5EE-4DAD-BF62-D0840C78639D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46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527" name="PlaceHolder 4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prstGeom prst="rect">
            <a:avLst/>
          </a:prstGeom>
        </p:spPr>
      </p:sp>
      <p:sp>
        <p:nvSpPr>
          <p:cNvPr id="528" name="PlaceHolder 5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5480" cy="48088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CustomShape 1"/>
          <p:cNvSpPr/>
          <p:nvPr/>
        </p:nvSpPr>
        <p:spPr>
          <a:xfrm>
            <a:off x="4281480" y="0"/>
            <a:ext cx="3274560" cy="534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r">
              <a:lnSpc>
                <a:spcPct val="100000"/>
              </a:lnSpc>
            </a:pPr>
            <a:fld id="{5DE29D5A-BDDD-41D5-9C1F-09393EB636E2}" type="datetime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20/11/2024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535" name="CustomShape 2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F03A044C-1285-49EF-9A53-AACF8A3AB1EF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47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536" name="CustomShape 3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6192ECE5-5682-446C-ABFA-8FF0DB73C075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47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537" name="PlaceHolder 4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prstGeom prst="rect">
            <a:avLst/>
          </a:prstGeom>
        </p:spPr>
      </p:sp>
      <p:sp>
        <p:nvSpPr>
          <p:cNvPr id="538" name="PlaceHolder 5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5480" cy="48088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CustomShape 1"/>
          <p:cNvSpPr/>
          <p:nvPr/>
        </p:nvSpPr>
        <p:spPr>
          <a:xfrm>
            <a:off x="4281480" y="0"/>
            <a:ext cx="3274560" cy="534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r">
              <a:lnSpc>
                <a:spcPct val="100000"/>
              </a:lnSpc>
            </a:pPr>
            <a:fld id="{35DA3CB2-ACF3-42AC-9C04-1CA12FAD9ABE}" type="datetime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20/11/2024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540" name="CustomShape 2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C55F3EE7-145E-4B43-8092-1BA70A3AD302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48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541" name="CustomShape 3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37F1936A-C769-45E1-8F4F-0498728DE836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48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542" name="PlaceHolder 4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prstGeom prst="rect">
            <a:avLst/>
          </a:prstGeom>
        </p:spPr>
      </p:sp>
      <p:sp>
        <p:nvSpPr>
          <p:cNvPr id="543" name="PlaceHolder 5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5480" cy="48088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6700" cy="400843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E76DCAFD-EB92-4342-81AD-4B0F0A065666}" type="slidenum">
              <a:rPr lang="fr-FR" sz="1400" b="0" strike="noStrike" spc="-1" smtClean="0">
                <a:latin typeface="Times New Roman"/>
              </a:rPr>
              <a:t>9</a:t>
            </a:fld>
            <a:endParaRPr lang="fr-FR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5262646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6700" cy="400843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E76DCAFD-EB92-4342-81AD-4B0F0A065666}" type="slidenum">
              <a:rPr lang="fr-FR" sz="1400" b="0" strike="noStrike" spc="-1" smtClean="0">
                <a:latin typeface="Times New Roman"/>
              </a:rPr>
              <a:t>50</a:t>
            </a:fld>
            <a:endParaRPr lang="fr-FR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4932154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CustomShape 1"/>
          <p:cNvSpPr/>
          <p:nvPr/>
        </p:nvSpPr>
        <p:spPr>
          <a:xfrm>
            <a:off x="4281480" y="0"/>
            <a:ext cx="3274200" cy="533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28635A-C2C6-4A69-86BD-68850EB63EE3}" type="datetime">
              <a:rPr kumimoji="0" lang="fr-FR" sz="1200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20/11/2024</a:t>
            </a:fld>
            <a:endParaRPr kumimoji="0" lang="fr-FR" sz="12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sp>
        <p:nvSpPr>
          <p:cNvPr id="446" name="CustomShape 2"/>
          <p:cNvSpPr/>
          <p:nvPr/>
        </p:nvSpPr>
        <p:spPr>
          <a:xfrm>
            <a:off x="4278960" y="10157400"/>
            <a:ext cx="3278160" cy="531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73B9316-2F98-405B-9734-5C0DB2018DB9}" type="slidenum">
              <a:rPr kumimoji="0" lang="fr-FR" sz="1400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Segoe UI"/>
                <a:cs typeface="DejaVu San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fr-FR" sz="14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sp>
        <p:nvSpPr>
          <p:cNvPr id="447" name="CustomShape 3"/>
          <p:cNvSpPr/>
          <p:nvPr/>
        </p:nvSpPr>
        <p:spPr>
          <a:xfrm>
            <a:off x="4278960" y="10157400"/>
            <a:ext cx="3278160" cy="531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BAE78-A2C8-4113-8949-E92EF56C3A6C}" type="slidenum">
              <a:rPr kumimoji="0" lang="fr-FR" sz="1400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Segoe UI"/>
                <a:cs typeface="DejaVu San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fr-FR" sz="14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DejaVu Sans"/>
            </a:endParaRPr>
          </a:p>
        </p:txBody>
      </p:sp>
      <p:sp>
        <p:nvSpPr>
          <p:cNvPr id="448" name="PlaceHolder 4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prstGeom prst="rect">
            <a:avLst/>
          </a:prstGeom>
        </p:spPr>
      </p:sp>
      <p:sp>
        <p:nvSpPr>
          <p:cNvPr id="449" name="PlaceHolder 5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5120" cy="480852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CustomShape 1"/>
          <p:cNvSpPr/>
          <p:nvPr/>
        </p:nvSpPr>
        <p:spPr>
          <a:xfrm>
            <a:off x="4281480" y="0"/>
            <a:ext cx="3274560" cy="534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r">
              <a:lnSpc>
                <a:spcPct val="100000"/>
              </a:lnSpc>
            </a:pPr>
            <a:fld id="{175363B3-75CB-43EA-B3AE-A3742C8554B9}" type="datetime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20/11/2024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460" name="CustomShape 2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AF545548-4DCC-4473-A532-EC95CE014D4B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52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461" name="CustomShape 3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C8BCA981-7384-4712-A666-C7FB278B7113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52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462" name="PlaceHolder 4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prstGeom prst="rect">
            <a:avLst/>
          </a:prstGeom>
        </p:spPr>
      </p:sp>
      <p:sp>
        <p:nvSpPr>
          <p:cNvPr id="463" name="PlaceHolder 5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5480" cy="48088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CustomShape 1"/>
          <p:cNvSpPr/>
          <p:nvPr/>
        </p:nvSpPr>
        <p:spPr>
          <a:xfrm>
            <a:off x="4281480" y="0"/>
            <a:ext cx="3274560" cy="534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r">
              <a:lnSpc>
                <a:spcPct val="100000"/>
              </a:lnSpc>
            </a:pPr>
            <a:fld id="{6E556158-6D88-4D84-B9BF-39A4EF76D54C}" type="datetime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20/11/2024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330" name="CustomShape 2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20E4EBFC-33A3-40EE-9B15-726E53653197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10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331" name="CustomShape 3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58844DD1-CC0E-4C1F-AC8D-0F9EE85D916B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10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332" name="PlaceHolder 4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prstGeom prst="rect">
            <a:avLst/>
          </a:prstGeom>
        </p:spPr>
      </p:sp>
      <p:sp>
        <p:nvSpPr>
          <p:cNvPr id="333" name="PlaceHolder 5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5480" cy="481104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CustomShape 1"/>
          <p:cNvSpPr/>
          <p:nvPr/>
        </p:nvSpPr>
        <p:spPr>
          <a:xfrm>
            <a:off x="4281480" y="0"/>
            <a:ext cx="3274560" cy="534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r">
              <a:lnSpc>
                <a:spcPct val="100000"/>
              </a:lnSpc>
            </a:pPr>
            <a:fld id="{85EB419F-1C42-46A0-B230-2FD4490E525C}" type="datetime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20/11/2024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340" name="CustomShape 2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FF9812B2-85A8-47AA-BCBC-6361B1D2F331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11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341" name="CustomShape 3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F5090FFA-D975-45CA-B9F9-E4E17CD261C8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11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342" name="PlaceHolder 4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prstGeom prst="rect">
            <a:avLst/>
          </a:prstGeom>
        </p:spPr>
      </p:sp>
      <p:sp>
        <p:nvSpPr>
          <p:cNvPr id="343" name="PlaceHolder 5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5480" cy="48088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CustomShape 1"/>
          <p:cNvSpPr/>
          <p:nvPr/>
        </p:nvSpPr>
        <p:spPr>
          <a:xfrm>
            <a:off x="4281480" y="0"/>
            <a:ext cx="3274560" cy="534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r">
              <a:lnSpc>
                <a:spcPct val="100000"/>
              </a:lnSpc>
            </a:pPr>
            <a:fld id="{4D842106-5C5A-4939-BD8D-E315C25A66D5}" type="datetime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20/11/2024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345" name="CustomShape 2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351E9B96-EE1A-4C91-AE01-29FD519317B4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12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346" name="CustomShape 3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62E6D844-7CCE-4654-B8B5-78D994C561D2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12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347" name="PlaceHolder 4"/>
          <p:cNvSpPr>
            <a:spLocks noGrp="1" noRot="1" noChangeAspect="1"/>
          </p:cNvSpPr>
          <p:nvPr>
            <p:ph type="sldImg"/>
          </p:nvPr>
        </p:nvSpPr>
        <p:spPr>
          <a:xfrm>
            <a:off x="1041400" y="949325"/>
            <a:ext cx="6248400" cy="4686300"/>
          </a:xfrm>
          <a:prstGeom prst="rect">
            <a:avLst/>
          </a:prstGeom>
        </p:spPr>
      </p:sp>
      <p:sp>
        <p:nvSpPr>
          <p:cNvPr id="348" name="PlaceHolder 5"/>
          <p:cNvSpPr>
            <a:spLocks noGrp="1"/>
          </p:cNvSpPr>
          <p:nvPr>
            <p:ph type="body"/>
          </p:nvPr>
        </p:nvSpPr>
        <p:spPr>
          <a:xfrm>
            <a:off x="833040" y="5938200"/>
            <a:ext cx="6664680" cy="56232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fr-FR" sz="2000" b="0" strike="noStrike" spc="-1">
                <a:latin typeface="Arial"/>
              </a:rPr>
              <a:t>  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CustomShape 1"/>
          <p:cNvSpPr/>
          <p:nvPr/>
        </p:nvSpPr>
        <p:spPr>
          <a:xfrm>
            <a:off x="4281480" y="0"/>
            <a:ext cx="3274560" cy="534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r">
              <a:lnSpc>
                <a:spcPct val="100000"/>
              </a:lnSpc>
            </a:pPr>
            <a:fld id="{8EFF5911-704C-4CE4-B94B-21B610E1CE9B}" type="datetime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20/11/2024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350" name="CustomShape 2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E125B3ED-B10E-41C9-8F3F-4642537FF326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13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351" name="CustomShape 3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04FBD7F5-37CA-491C-B2EC-947B3B074755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13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352" name="PlaceHolder 4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prstGeom prst="rect">
            <a:avLst/>
          </a:prstGeom>
        </p:spPr>
      </p:sp>
      <p:sp>
        <p:nvSpPr>
          <p:cNvPr id="353" name="PlaceHolder 5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5480" cy="48088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000" b="0" strike="noStrike" spc="-1" dirty="0">
              <a:latin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CustomShape 1"/>
          <p:cNvSpPr/>
          <p:nvPr/>
        </p:nvSpPr>
        <p:spPr>
          <a:xfrm>
            <a:off x="4281480" y="0"/>
            <a:ext cx="3274560" cy="534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r">
              <a:lnSpc>
                <a:spcPct val="100000"/>
              </a:lnSpc>
            </a:pPr>
            <a:fld id="{00D0410C-5B90-46B5-BEE7-D3A50607E700}" type="datetime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20/11/2024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360" name="CustomShape 2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0A6835A8-0AA8-4CBA-8080-8BFA790B4C2F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14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361" name="CustomShape 3"/>
          <p:cNvSpPr/>
          <p:nvPr/>
        </p:nvSpPr>
        <p:spPr>
          <a:xfrm>
            <a:off x="4278960" y="10157400"/>
            <a:ext cx="3278520" cy="532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F3247A7E-6B01-4830-8A0C-150F419A575E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Segoe UI"/>
              </a:rPr>
              <a:t>14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362" name="PlaceHolder 4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prstGeom prst="rect">
            <a:avLst/>
          </a:prstGeom>
        </p:spPr>
      </p:sp>
      <p:sp>
        <p:nvSpPr>
          <p:cNvPr id="363" name="PlaceHolder 5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5480" cy="48088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000" b="0" strike="noStrike" spc="-1" dirty="0"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6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1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2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3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0080625" cy="503978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5250" y="1"/>
            <a:ext cx="10075376" cy="5039784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8024" y="5467632"/>
            <a:ext cx="6426398" cy="1612731"/>
          </a:xfrm>
        </p:spPr>
        <p:txBody>
          <a:bodyPr anchor="ctr">
            <a:normAutofit/>
          </a:bodyPr>
          <a:lstStyle>
            <a:lvl1pPr algn="r">
              <a:defRPr sz="4850" spc="220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19441" y="5467632"/>
            <a:ext cx="2646164" cy="1612731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764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503972" indent="0" algn="ctr">
              <a:buNone/>
              <a:defRPr sz="1764"/>
            </a:lvl2pPr>
            <a:lvl3pPr marL="1007943" indent="0" algn="ctr">
              <a:buNone/>
              <a:defRPr sz="176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6DFF08F-DC6B-4601-B491-B0F83F6DD2DA}" type="datetimeFigureOut">
              <a:rPr lang="en-US" dirty="0"/>
              <a:pPr/>
              <a:t>11/20/2024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934434" y="5802702"/>
            <a:ext cx="0" cy="1007957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64402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2614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0080625" cy="503978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5250" y="1"/>
            <a:ext cx="10075376" cy="5039784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024" y="5467632"/>
            <a:ext cx="6426398" cy="1612731"/>
          </a:xfrm>
        </p:spPr>
        <p:txBody>
          <a:bodyPr anchor="ctr">
            <a:normAutofit/>
          </a:bodyPr>
          <a:lstStyle>
            <a:lvl1pPr algn="r">
              <a:defRPr sz="4850" b="0" spc="220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19441" y="5467632"/>
            <a:ext cx="2646164" cy="1612731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764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5039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934434" y="5802702"/>
            <a:ext cx="0" cy="1007957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262860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6773" y="645092"/>
            <a:ext cx="8036778" cy="1653049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6772" y="2519892"/>
            <a:ext cx="3931444" cy="4435009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2107" y="2519892"/>
            <a:ext cx="3931444" cy="4435009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11/20/2024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66711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46773" y="645092"/>
            <a:ext cx="8036778" cy="1653049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6772" y="2402645"/>
            <a:ext cx="3931444" cy="907161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425" b="0" cap="none" baseline="0">
                <a:solidFill>
                  <a:schemeClr val="accent1"/>
                </a:solidFill>
                <a:latin typeface="+mn-lt"/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6772" y="3271437"/>
            <a:ext cx="3931444" cy="368346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52107" y="2402645"/>
            <a:ext cx="3931444" cy="907161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425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marL="0" lvl="0" indent="0" algn="l" defTabSz="1007943" rtl="0" eaLnBrk="1" latinLnBrk="0" hangingPunct="1">
              <a:lnSpc>
                <a:spcPct val="90000"/>
              </a:lnSpc>
              <a:spcBef>
                <a:spcPts val="1984"/>
              </a:spcBef>
              <a:buNone/>
            </a:pPr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2107" y="3271437"/>
            <a:ext cx="3931444" cy="368346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11/20/2024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710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11/20/2024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3512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11/20/2024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06886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46773" y="519751"/>
            <a:ext cx="3629025" cy="1915118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968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5293" y="907161"/>
            <a:ext cx="4695051" cy="5715114"/>
          </a:xfrm>
        </p:spPr>
        <p:txBody>
          <a:bodyPr>
            <a:normAutofit/>
          </a:bodyPr>
          <a:lstStyle>
            <a:lvl1pPr>
              <a:defRPr sz="2205"/>
            </a:lvl1pPr>
            <a:lvl2pPr>
              <a:defRPr sz="1764"/>
            </a:lvl2pPr>
            <a:lvl3pPr>
              <a:defRPr sz="1323"/>
            </a:lvl3pPr>
            <a:lvl4pPr>
              <a:defRPr sz="1323"/>
            </a:lvl4pPr>
            <a:lvl5pPr>
              <a:defRPr sz="1323"/>
            </a:lvl5pPr>
            <a:lvl6pPr>
              <a:defRPr sz="1323"/>
            </a:lvl6pPr>
            <a:lvl7pPr>
              <a:defRPr sz="1323"/>
            </a:lvl7pPr>
            <a:lvl8pPr>
              <a:defRPr sz="1323"/>
            </a:lvl8pPr>
            <a:lvl9pPr>
              <a:defRPr sz="1323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6773" y="2488483"/>
            <a:ext cx="3629025" cy="4147232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61"/>
              </a:spcBef>
              <a:buNone/>
              <a:defRPr sz="1764"/>
            </a:lvl1pPr>
            <a:lvl2pPr marL="503972" indent="0">
              <a:buNone/>
              <a:defRPr sz="1323"/>
            </a:lvl2pPr>
            <a:lvl3pPr marL="1007943" indent="0">
              <a:buNone/>
              <a:defRPr sz="1102"/>
            </a:lvl3pPr>
            <a:lvl4pPr marL="1511915" indent="0">
              <a:buNone/>
              <a:defRPr sz="992"/>
            </a:lvl4pPr>
            <a:lvl5pPr marL="2015886" indent="0">
              <a:buNone/>
              <a:defRPr sz="992"/>
            </a:lvl5pPr>
            <a:lvl6pPr marL="2519858" indent="0">
              <a:buNone/>
              <a:defRPr sz="992"/>
            </a:lvl6pPr>
            <a:lvl7pPr marL="3023829" indent="0">
              <a:buNone/>
              <a:defRPr sz="992"/>
            </a:lvl7pPr>
            <a:lvl8pPr marL="3527801" indent="0">
              <a:buNone/>
              <a:defRPr sz="992"/>
            </a:lvl8pPr>
            <a:lvl9pPr marL="4031772" indent="0">
              <a:buNone/>
              <a:defRPr sz="992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11/20/2024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1541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024" y="5467633"/>
            <a:ext cx="6426398" cy="1612731"/>
          </a:xfrm>
        </p:spPr>
        <p:txBody>
          <a:bodyPr anchor="ctr">
            <a:normAutofit/>
          </a:bodyPr>
          <a:lstStyle>
            <a:lvl1pPr algn="r">
              <a:defRPr sz="4850" spc="220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0078105" cy="5039783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646"/>
            </a:lvl1pPr>
            <a:lvl2pPr marL="377979" indent="0">
              <a:buNone/>
              <a:defRPr sz="2315"/>
            </a:lvl2pPr>
            <a:lvl3pPr marL="755957" indent="0">
              <a:buNone/>
              <a:defRPr sz="1984"/>
            </a:lvl3pPr>
            <a:lvl4pPr marL="1133936" indent="0">
              <a:buNone/>
              <a:defRPr sz="1653"/>
            </a:lvl4pPr>
            <a:lvl5pPr marL="1511915" indent="0">
              <a:buNone/>
              <a:defRPr sz="1653"/>
            </a:lvl5pPr>
            <a:lvl6pPr marL="1889893" indent="0">
              <a:buNone/>
              <a:defRPr sz="1653"/>
            </a:lvl6pPr>
            <a:lvl7pPr marL="2267872" indent="0">
              <a:buNone/>
              <a:defRPr sz="1653"/>
            </a:lvl7pPr>
            <a:lvl8pPr marL="2645851" indent="0">
              <a:buNone/>
              <a:defRPr sz="1653"/>
            </a:lvl8pPr>
            <a:lvl9pPr marL="3023829" indent="0">
              <a:buNone/>
              <a:defRPr sz="165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19441" y="5467633"/>
            <a:ext cx="2646164" cy="1612731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764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77979" indent="0">
              <a:buNone/>
              <a:defRPr sz="1157"/>
            </a:lvl2pPr>
            <a:lvl3pPr marL="755957" indent="0">
              <a:buNone/>
              <a:defRPr sz="992"/>
            </a:lvl3pPr>
            <a:lvl4pPr marL="1133936" indent="0">
              <a:buNone/>
              <a:defRPr sz="827"/>
            </a:lvl4pPr>
            <a:lvl5pPr marL="1511915" indent="0">
              <a:buNone/>
              <a:defRPr sz="827"/>
            </a:lvl5pPr>
            <a:lvl6pPr marL="1889893" indent="0">
              <a:buNone/>
              <a:defRPr sz="827"/>
            </a:lvl6pPr>
            <a:lvl7pPr marL="2267872" indent="0">
              <a:buNone/>
              <a:defRPr sz="827"/>
            </a:lvl7pPr>
            <a:lvl8pPr marL="2645851" indent="0">
              <a:buNone/>
              <a:defRPr sz="827"/>
            </a:lvl8pPr>
            <a:lvl9pPr marL="3023829" indent="0">
              <a:buNone/>
              <a:defRPr sz="827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D058F-B960-4439-B370-43D89816EE05}" type="datetimeFigureOut">
              <a:rPr lang="en-US" dirty="0"/>
              <a:t>11/20/2024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29B06-CF2A-459A-8CBC-F18C1D67D2BB}" type="slidenum">
              <a:rPr lang="en-US" dirty="0"/>
              <a:t>‹N°›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934434" y="5802702"/>
            <a:ext cx="0" cy="1007957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092551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58347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3949" y="839964"/>
            <a:ext cx="2173635" cy="5963744"/>
          </a:xfrm>
        </p:spPr>
        <p:txBody>
          <a:bodyPr vert="eaVert" lIns="45720" tIns="91440" rIns="45720" bIns="91440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9052" y="839964"/>
            <a:ext cx="6268889" cy="5963744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‹N°›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8316516" y="191281"/>
            <a:ext cx="0" cy="756047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48733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77656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fr-FR" sz="4400" b="0" strike="noStrike" spc="-1">
                <a:latin typeface="Arial"/>
              </a:rPr>
              <a:t>Cliquez pour éditer le format du texte-titre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strike="noStrike" spc="-1"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strike="noStrike" spc="-1"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fr-FR" sz="4400" b="0" strike="noStrike" spc="-1">
                <a:latin typeface="Arial"/>
              </a:rPr>
              <a:t>Cliquez pour éditer le format du texte-titre</a:t>
            </a: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strike="noStrike" spc="-1"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strike="noStrike" spc="-1"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6773" y="645092"/>
            <a:ext cx="8036778" cy="16530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6773" y="2519892"/>
            <a:ext cx="8036779" cy="4435009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46774" y="7132753"/>
            <a:ext cx="1781095" cy="3023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2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6DFF08F-DC6B-4601-B491-B0F83F6DD2DA}" type="datetimeFigureOut">
              <a:rPr lang="en-US" dirty="0"/>
              <a:pPr/>
              <a:t>11/20/2024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04248" y="7132753"/>
            <a:ext cx="4879461" cy="3023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2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60556" y="7132753"/>
            <a:ext cx="805050" cy="3023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2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‹N°›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630039" y="910869"/>
            <a:ext cx="0" cy="1007957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858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1007943" rtl="0" eaLnBrk="1" latinLnBrk="0" hangingPunct="1">
        <a:lnSpc>
          <a:spcPct val="80000"/>
        </a:lnSpc>
        <a:spcBef>
          <a:spcPct val="0"/>
        </a:spcBef>
        <a:buNone/>
        <a:defRPr sz="4850" kern="1200" cap="all" spc="11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100794" indent="-100794" algn="l" defTabSz="1007943" rtl="0" eaLnBrk="1" latinLnBrk="0" hangingPunct="1">
        <a:lnSpc>
          <a:spcPct val="90000"/>
        </a:lnSpc>
        <a:spcBef>
          <a:spcPts val="1323"/>
        </a:spcBef>
        <a:spcAft>
          <a:spcPts val="22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5" kern="1200">
          <a:solidFill>
            <a:schemeClr val="tx1"/>
          </a:solidFill>
          <a:latin typeface="+mn-lt"/>
          <a:ea typeface="+mn-ea"/>
          <a:cs typeface="+mn-cs"/>
        </a:defRPr>
      </a:lvl1pPr>
      <a:lvl2pPr marL="292304" indent="-151191" algn="l" defTabSz="1007943" rtl="0" eaLnBrk="1" latinLnBrk="0" hangingPunct="1">
        <a:lnSpc>
          <a:spcPct val="90000"/>
        </a:lnSpc>
        <a:spcBef>
          <a:spcPts val="220"/>
        </a:spcBef>
        <a:spcAft>
          <a:spcPts val="441"/>
        </a:spcAft>
        <a:buClr>
          <a:schemeClr val="accent1"/>
        </a:buClr>
        <a:buFont typeface="Wingdings 3" pitchFamily="18" charset="2"/>
        <a:buChar char=""/>
        <a:defRPr sz="1764" kern="1200">
          <a:solidFill>
            <a:schemeClr val="tx1"/>
          </a:solidFill>
          <a:latin typeface="+mn-lt"/>
          <a:ea typeface="+mn-ea"/>
          <a:cs typeface="+mn-cs"/>
        </a:defRPr>
      </a:lvl2pPr>
      <a:lvl3pPr marL="493892" indent="-151191" algn="l" defTabSz="1007943" rtl="0" eaLnBrk="1" latinLnBrk="0" hangingPunct="1">
        <a:lnSpc>
          <a:spcPct val="90000"/>
        </a:lnSpc>
        <a:spcBef>
          <a:spcPts val="220"/>
        </a:spcBef>
        <a:spcAft>
          <a:spcPts val="441"/>
        </a:spcAft>
        <a:buClr>
          <a:schemeClr val="accent1"/>
        </a:buClr>
        <a:buFont typeface="Wingdings 3" pitchFamily="18" charset="2"/>
        <a:buChar char=""/>
        <a:defRPr sz="1323" kern="1200">
          <a:solidFill>
            <a:schemeClr val="tx1"/>
          </a:solidFill>
          <a:latin typeface="+mn-lt"/>
          <a:ea typeface="+mn-ea"/>
          <a:cs typeface="+mn-cs"/>
        </a:defRPr>
      </a:lvl3pPr>
      <a:lvl4pPr marL="655163" indent="-151191" algn="l" defTabSz="1007943" rtl="0" eaLnBrk="1" latinLnBrk="0" hangingPunct="1">
        <a:lnSpc>
          <a:spcPct val="90000"/>
        </a:lnSpc>
        <a:spcBef>
          <a:spcPts val="220"/>
        </a:spcBef>
        <a:spcAft>
          <a:spcPts val="441"/>
        </a:spcAft>
        <a:buClr>
          <a:schemeClr val="accent1"/>
        </a:buClr>
        <a:buFont typeface="Wingdings 3" pitchFamily="18" charset="2"/>
        <a:buChar char=""/>
        <a:defRPr sz="1323" kern="1200">
          <a:solidFill>
            <a:schemeClr val="tx1"/>
          </a:solidFill>
          <a:latin typeface="+mn-lt"/>
          <a:ea typeface="+mn-ea"/>
          <a:cs typeface="+mn-cs"/>
        </a:defRPr>
      </a:lvl4pPr>
      <a:lvl5pPr marL="856752" indent="-151191" algn="l" defTabSz="1007943" rtl="0" eaLnBrk="1" latinLnBrk="0" hangingPunct="1">
        <a:lnSpc>
          <a:spcPct val="90000"/>
        </a:lnSpc>
        <a:spcBef>
          <a:spcPts val="220"/>
        </a:spcBef>
        <a:spcAft>
          <a:spcPts val="441"/>
        </a:spcAft>
        <a:buClr>
          <a:schemeClr val="accent1"/>
        </a:buClr>
        <a:buFont typeface="Wingdings 3" pitchFamily="18" charset="2"/>
        <a:buChar char=""/>
        <a:defRPr sz="1323" kern="1200">
          <a:solidFill>
            <a:schemeClr val="tx1"/>
          </a:solidFill>
          <a:latin typeface="+mn-lt"/>
          <a:ea typeface="+mn-ea"/>
          <a:cs typeface="+mn-cs"/>
        </a:defRPr>
      </a:lvl5pPr>
      <a:lvl6pPr marL="1007943" indent="-151191" algn="l" defTabSz="1007943" rtl="0" eaLnBrk="1" latinLnBrk="0" hangingPunct="1">
        <a:lnSpc>
          <a:spcPct val="90000"/>
        </a:lnSpc>
        <a:spcBef>
          <a:spcPts val="220"/>
        </a:spcBef>
        <a:spcAft>
          <a:spcPts val="441"/>
        </a:spcAft>
        <a:buClr>
          <a:schemeClr val="accent1"/>
        </a:buClr>
        <a:buFont typeface="Wingdings 3" pitchFamily="18" charset="2"/>
        <a:buChar char=""/>
        <a:defRPr sz="1323" kern="1200">
          <a:solidFill>
            <a:schemeClr val="tx1"/>
          </a:solidFill>
          <a:latin typeface="+mn-lt"/>
          <a:ea typeface="+mn-ea"/>
          <a:cs typeface="+mn-cs"/>
        </a:defRPr>
      </a:lvl6pPr>
      <a:lvl7pPr marL="1169214" indent="-151191" algn="l" defTabSz="1007943" rtl="0" eaLnBrk="1" latinLnBrk="0" hangingPunct="1">
        <a:lnSpc>
          <a:spcPct val="90000"/>
        </a:lnSpc>
        <a:spcBef>
          <a:spcPts val="220"/>
        </a:spcBef>
        <a:spcAft>
          <a:spcPts val="441"/>
        </a:spcAft>
        <a:buClr>
          <a:schemeClr val="accent1"/>
        </a:buClr>
        <a:buFont typeface="Wingdings 3" pitchFamily="18" charset="2"/>
        <a:buChar char=""/>
        <a:defRPr sz="1323" kern="1200">
          <a:solidFill>
            <a:schemeClr val="tx1"/>
          </a:solidFill>
          <a:latin typeface="+mn-lt"/>
          <a:ea typeface="+mn-ea"/>
          <a:cs typeface="+mn-cs"/>
        </a:defRPr>
      </a:lvl7pPr>
      <a:lvl8pPr marL="1340564" indent="-151191" algn="l" defTabSz="1007943" rtl="0" eaLnBrk="1" latinLnBrk="0" hangingPunct="1">
        <a:lnSpc>
          <a:spcPct val="90000"/>
        </a:lnSpc>
        <a:spcBef>
          <a:spcPts val="220"/>
        </a:spcBef>
        <a:spcAft>
          <a:spcPts val="441"/>
        </a:spcAft>
        <a:buClr>
          <a:schemeClr val="accent1"/>
        </a:buClr>
        <a:buFont typeface="Wingdings 3" pitchFamily="18" charset="2"/>
        <a:buChar char=""/>
        <a:defRPr sz="1323" kern="1200">
          <a:solidFill>
            <a:schemeClr val="tx1"/>
          </a:solidFill>
          <a:latin typeface="+mn-lt"/>
          <a:ea typeface="+mn-ea"/>
          <a:cs typeface="+mn-cs"/>
        </a:defRPr>
      </a:lvl8pPr>
      <a:lvl9pPr marL="1501835" indent="-151191" algn="l" defTabSz="1007943" rtl="0" eaLnBrk="1" latinLnBrk="0" hangingPunct="1">
        <a:lnSpc>
          <a:spcPct val="90000"/>
        </a:lnSpc>
        <a:spcBef>
          <a:spcPts val="220"/>
        </a:spcBef>
        <a:spcAft>
          <a:spcPts val="441"/>
        </a:spcAft>
        <a:buClr>
          <a:schemeClr val="accent1"/>
        </a:buClr>
        <a:buFont typeface="Wingdings 3" pitchFamily="18" charset="2"/>
        <a:buChar char=""/>
        <a:defRPr sz="132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3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CustomShape 1"/>
          <p:cNvSpPr/>
          <p:nvPr/>
        </p:nvSpPr>
        <p:spPr>
          <a:xfrm>
            <a:off x="979573" y="5730017"/>
            <a:ext cx="8152158" cy="70856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500" b="0" strike="noStrike" kern="1200" spc="-1">
                <a:solidFill>
                  <a:schemeClr val="tx1"/>
                </a:solidFill>
                <a:latin typeface="+mj-lt"/>
                <a:ea typeface="+mj-ea"/>
                <a:cs typeface="+mj-cs"/>
              </a:rPr>
              <a:t>Moi(s) sans tabac</a:t>
            </a:r>
          </a:p>
        </p:txBody>
      </p:sp>
      <p:pic>
        <p:nvPicPr>
          <p:cNvPr id="198" name="Image 3"/>
          <p:cNvPicPr/>
          <p:nvPr/>
        </p:nvPicPr>
        <p:blipFill>
          <a:blip r:embed="rId3"/>
          <a:stretch/>
        </p:blipFill>
        <p:spPr>
          <a:xfrm>
            <a:off x="1719635" y="1481777"/>
            <a:ext cx="6797043" cy="4068417"/>
          </a:xfrm>
          <a:prstGeom prst="rect">
            <a:avLst/>
          </a:prstGeom>
        </p:spPr>
      </p:pic>
      <p:sp>
        <p:nvSpPr>
          <p:cNvPr id="197" name="CustomShape 2"/>
          <p:cNvSpPr/>
          <p:nvPr/>
        </p:nvSpPr>
        <p:spPr>
          <a:xfrm>
            <a:off x="504000" y="1769040"/>
            <a:ext cx="9069480" cy="4382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CustomShape 1"/>
          <p:cNvSpPr/>
          <p:nvPr/>
        </p:nvSpPr>
        <p:spPr>
          <a:xfrm>
            <a:off x="505572" y="160536"/>
            <a:ext cx="9069480" cy="153888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4400" b="1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Tabagisme passif</a:t>
            </a:r>
            <a:r>
              <a:rPr dirty="0"/>
              <a:t/>
            </a:r>
            <a:br>
              <a:rPr dirty="0"/>
            </a:br>
            <a:r>
              <a:rPr lang="fr-FR" sz="2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Inhalation involontaire de la fumée du tabac (courant secondaire)</a:t>
            </a:r>
            <a:endParaRPr lang="fr-FR" sz="2800" b="0" strike="noStrike" spc="-1" dirty="0">
              <a:latin typeface="Arial"/>
            </a:endParaRPr>
          </a:p>
        </p:txBody>
      </p:sp>
      <p:sp>
        <p:nvSpPr>
          <p:cNvPr id="207" name="Line 2"/>
          <p:cNvSpPr/>
          <p:nvPr/>
        </p:nvSpPr>
        <p:spPr>
          <a:xfrm flipV="1">
            <a:off x="936000" y="2088000"/>
            <a:ext cx="1872000" cy="432000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8" name="CustomShape 3"/>
          <p:cNvSpPr/>
          <p:nvPr/>
        </p:nvSpPr>
        <p:spPr>
          <a:xfrm rot="36600">
            <a:off x="2599431" y="2868646"/>
            <a:ext cx="5551818" cy="18144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Enfants</a:t>
            </a:r>
            <a:endParaRPr lang="fr-FR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Infections respiratoires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	Otites récidivantes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		Crises d’asthme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			Mort subite du nourrisson</a:t>
            </a:r>
            <a:endParaRPr lang="fr-FR" sz="1800" b="0" strike="noStrike" spc="-1" dirty="0">
              <a:latin typeface="Arial"/>
            </a:endParaRPr>
          </a:p>
        </p:txBody>
      </p:sp>
      <p:sp>
        <p:nvSpPr>
          <p:cNvPr id="209" name="CustomShape 4"/>
          <p:cNvSpPr/>
          <p:nvPr/>
        </p:nvSpPr>
        <p:spPr>
          <a:xfrm>
            <a:off x="4040640" y="5472000"/>
            <a:ext cx="3004560" cy="1461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Adultes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	Accidents coronariens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		Cancer bronchique</a:t>
            </a:r>
            <a:endParaRPr lang="fr-FR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 dirty="0">
              <a:latin typeface="Arial"/>
            </a:endParaRPr>
          </a:p>
        </p:txBody>
      </p:sp>
      <p:pic>
        <p:nvPicPr>
          <p:cNvPr id="210" name="Image 5"/>
          <p:cNvPicPr/>
          <p:nvPr/>
        </p:nvPicPr>
        <p:blipFill>
          <a:blip r:embed="rId3"/>
          <a:stretch/>
        </p:blipFill>
        <p:spPr>
          <a:xfrm>
            <a:off x="6523508" y="1689628"/>
            <a:ext cx="3237840" cy="3258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CustomShape 1"/>
          <p:cNvSpPr/>
          <p:nvPr/>
        </p:nvSpPr>
        <p:spPr>
          <a:xfrm>
            <a:off x="748674" y="2442181"/>
            <a:ext cx="3705912" cy="388810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strike="noStrike" kern="1200" spc="-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Dépendance</a:t>
            </a:r>
          </a:p>
        </p:txBody>
      </p:sp>
      <p:sp>
        <p:nvSpPr>
          <p:cNvPr id="215" name="CustomShape 2"/>
          <p:cNvSpPr/>
          <p:nvPr/>
        </p:nvSpPr>
        <p:spPr>
          <a:xfrm>
            <a:off x="5128392" y="1265275"/>
            <a:ext cx="4259190" cy="413606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horz" lIns="91440" tIns="45720" rIns="91440" bIns="45720" rtlCol="0" anchor="t">
            <a:normAutofit/>
          </a:bodyPr>
          <a:lstStyle/>
          <a:p>
            <a:pPr indent="-228600">
              <a:lnSpc>
                <a:spcPct val="90000"/>
              </a:lnSpc>
              <a:spcAft>
                <a:spcPts val="1417"/>
              </a:spcAft>
              <a:buFont typeface="Arial" panose="020B0604020202020204" pitchFamily="34" charset="0"/>
              <a:buChar char="•"/>
            </a:pPr>
            <a:endParaRPr lang="en-US" sz="1900" b="0" strike="noStrike" spc="-1" dirty="0"/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/>
              <a:t>Physique : Nicotine </a:t>
            </a:r>
            <a:r>
              <a:rPr lang="en-US" sz="1900" b="0" strike="noStrike" spc="-1" dirty="0" err="1"/>
              <a:t>comme</a:t>
            </a:r>
            <a:r>
              <a:rPr lang="en-US" sz="1900" b="0" strike="noStrike" spc="-1" dirty="0"/>
              <a:t> puissant produit </a:t>
            </a:r>
            <a:r>
              <a:rPr lang="en-US" sz="1900" b="0" strike="noStrike" spc="-1" dirty="0" err="1"/>
              <a:t>addictif</a:t>
            </a:r>
            <a:endParaRPr lang="en-US" sz="1900" b="0" strike="noStrike" spc="-1" dirty="0"/>
          </a:p>
          <a:p>
            <a:pPr indent="-228600">
              <a:lnSpc>
                <a:spcPct val="90000"/>
              </a:lnSpc>
              <a:spcAft>
                <a:spcPts val="1417"/>
              </a:spcAft>
              <a:buFont typeface="Arial" panose="020B0604020202020204" pitchFamily="34" charset="0"/>
              <a:buChar char="•"/>
            </a:pPr>
            <a:endParaRPr lang="en-US" sz="1900" b="0" strike="noStrike" spc="-1" dirty="0"/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 err="1"/>
              <a:t>Comportementale</a:t>
            </a:r>
            <a:r>
              <a:rPr lang="en-US" sz="1900" b="0" strike="noStrike" spc="-1" dirty="0"/>
              <a:t> : Usages, habitudes, </a:t>
            </a:r>
            <a:r>
              <a:rPr lang="en-US" sz="1900" b="0" strike="noStrike" spc="-1" dirty="0" err="1"/>
              <a:t>rituels</a:t>
            </a:r>
            <a:r>
              <a:rPr lang="en-US" sz="1900" b="0" strike="noStrike" spc="-1" dirty="0"/>
              <a:t>..</a:t>
            </a:r>
          </a:p>
          <a:p>
            <a:pPr indent="-228600">
              <a:lnSpc>
                <a:spcPct val="90000"/>
              </a:lnSpc>
              <a:spcAft>
                <a:spcPts val="1417"/>
              </a:spcAft>
              <a:buFont typeface="Arial" panose="020B0604020202020204" pitchFamily="34" charset="0"/>
              <a:buChar char="•"/>
            </a:pPr>
            <a:endParaRPr lang="en-US" sz="1900" b="0" strike="noStrike" spc="-1" dirty="0"/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 err="1"/>
              <a:t>Psychologique</a:t>
            </a:r>
            <a:r>
              <a:rPr lang="en-US" sz="1900" b="0" strike="noStrike" spc="-1" dirty="0"/>
              <a:t> : Gestion du </a:t>
            </a:r>
            <a:r>
              <a:rPr lang="en-US" sz="1900" b="0" strike="noStrike" spc="-1" dirty="0" err="1"/>
              <a:t>plaisir</a:t>
            </a:r>
            <a:r>
              <a:rPr lang="en-US" sz="1900" b="0" strike="noStrike" spc="-1" dirty="0"/>
              <a:t> </a:t>
            </a:r>
            <a:r>
              <a:rPr lang="en-US" sz="1900" b="0" strike="noStrike" spc="-1" dirty="0" err="1"/>
              <a:t>ou</a:t>
            </a:r>
            <a:r>
              <a:rPr lang="en-US" sz="1900" b="0" strike="noStrike" spc="-1" dirty="0"/>
              <a:t> du </a:t>
            </a:r>
            <a:r>
              <a:rPr lang="en-US" sz="1900" b="0" strike="noStrike" spc="-1" dirty="0" err="1"/>
              <a:t>déplaisir</a:t>
            </a:r>
            <a:r>
              <a:rPr lang="en-US" sz="1900" b="0" strike="noStrike" spc="-1" dirty="0"/>
              <a:t>, des </a:t>
            </a:r>
            <a:r>
              <a:rPr lang="en-US" sz="1900" b="0" strike="noStrike" spc="-1" dirty="0" err="1"/>
              <a:t>émotions</a:t>
            </a:r>
            <a:r>
              <a:rPr lang="en-US" sz="1900" b="0" strike="noStrike" spc="-1" dirty="0"/>
              <a:t>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BAE06CEC-AF4E-4585-846B-FAF234C12374}"/>
              </a:ext>
            </a:extLst>
          </p:cNvPr>
          <p:cNvSpPr/>
          <p:nvPr/>
        </p:nvSpPr>
        <p:spPr>
          <a:xfrm>
            <a:off x="1234410" y="5401341"/>
            <a:ext cx="5038725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dirty="0"/>
              <a:t>Apprentissage renforcé et entretenu par une dépendance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5" name="Rectangle 94">
            <a:extLst>
              <a:ext uri="{FF2B5EF4-FFF2-40B4-BE49-F238E27FC236}">
                <a16:creationId xmlns="" xmlns:a16="http://schemas.microsoft.com/office/drawing/2014/main" id="{35F0E358-1E49-4920-80D8-C3D13870883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0080625" cy="7559675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97" name="Rectangle 96">
            <a:extLst>
              <a:ext uri="{FF2B5EF4-FFF2-40B4-BE49-F238E27FC236}">
                <a16:creationId xmlns="" xmlns:a16="http://schemas.microsoft.com/office/drawing/2014/main" id="{E2D2362D-7010-4036-B9CA-03DFC8EB3B0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0080625" cy="7559675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9" name="Freeform: Shape 98">
            <a:extLst>
              <a:ext uri="{FF2B5EF4-FFF2-40B4-BE49-F238E27FC236}">
                <a16:creationId xmlns="" xmlns:a16="http://schemas.microsoft.com/office/drawing/2014/main" id="{DC85BF5E-2BD6-4E5B-8EA3-420B45BB03F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ltGray">
          <a:xfrm>
            <a:off x="6110065" y="0"/>
            <a:ext cx="3970560" cy="7559675"/>
          </a:xfrm>
          <a:custGeom>
            <a:avLst/>
            <a:gdLst>
              <a:gd name="connsiteX0" fmla="*/ 0 w 4802188"/>
              <a:gd name="connsiteY0" fmla="*/ 0 h 6858000"/>
              <a:gd name="connsiteX1" fmla="*/ 4802188 w 4802188"/>
              <a:gd name="connsiteY1" fmla="*/ 0 h 6858000"/>
              <a:gd name="connsiteX2" fmla="*/ 4802188 w 4802188"/>
              <a:gd name="connsiteY2" fmla="*/ 6858000 h 6858000"/>
              <a:gd name="connsiteX3" fmla="*/ 0 w 4802188"/>
              <a:gd name="connsiteY3" fmla="*/ 6858000 h 6858000"/>
              <a:gd name="connsiteX4" fmla="*/ 4763 w 4802188"/>
              <a:gd name="connsiteY4" fmla="*/ 6791325 h 6858000"/>
              <a:gd name="connsiteX5" fmla="*/ 12700 w 4802188"/>
              <a:gd name="connsiteY5" fmla="*/ 6735762 h 6858000"/>
              <a:gd name="connsiteX6" fmla="*/ 22225 w 4802188"/>
              <a:gd name="connsiteY6" fmla="*/ 6683375 h 6858000"/>
              <a:gd name="connsiteX7" fmla="*/ 38100 w 4802188"/>
              <a:gd name="connsiteY7" fmla="*/ 6640512 h 6858000"/>
              <a:gd name="connsiteX8" fmla="*/ 53975 w 4802188"/>
              <a:gd name="connsiteY8" fmla="*/ 6597650 h 6858000"/>
              <a:gd name="connsiteX9" fmla="*/ 73025 w 4802188"/>
              <a:gd name="connsiteY9" fmla="*/ 6561137 h 6858000"/>
              <a:gd name="connsiteX10" fmla="*/ 92075 w 4802188"/>
              <a:gd name="connsiteY10" fmla="*/ 6523037 h 6858000"/>
              <a:gd name="connsiteX11" fmla="*/ 109538 w 4802188"/>
              <a:gd name="connsiteY11" fmla="*/ 6488112 h 6858000"/>
              <a:gd name="connsiteX12" fmla="*/ 127000 w 4802188"/>
              <a:gd name="connsiteY12" fmla="*/ 6448425 h 6858000"/>
              <a:gd name="connsiteX13" fmla="*/ 142875 w 4802188"/>
              <a:gd name="connsiteY13" fmla="*/ 6407150 h 6858000"/>
              <a:gd name="connsiteX14" fmla="*/ 157163 w 4802188"/>
              <a:gd name="connsiteY14" fmla="*/ 6361112 h 6858000"/>
              <a:gd name="connsiteX15" fmla="*/ 168275 w 4802188"/>
              <a:gd name="connsiteY15" fmla="*/ 6311900 h 6858000"/>
              <a:gd name="connsiteX16" fmla="*/ 176213 w 4802188"/>
              <a:gd name="connsiteY16" fmla="*/ 6251575 h 6858000"/>
              <a:gd name="connsiteX17" fmla="*/ 179388 w 4802188"/>
              <a:gd name="connsiteY17" fmla="*/ 6183312 h 6858000"/>
              <a:gd name="connsiteX18" fmla="*/ 176213 w 4802188"/>
              <a:gd name="connsiteY18" fmla="*/ 6113462 h 6858000"/>
              <a:gd name="connsiteX19" fmla="*/ 168275 w 4802188"/>
              <a:gd name="connsiteY19" fmla="*/ 6056312 h 6858000"/>
              <a:gd name="connsiteX20" fmla="*/ 157163 w 4802188"/>
              <a:gd name="connsiteY20" fmla="*/ 6003925 h 6858000"/>
              <a:gd name="connsiteX21" fmla="*/ 142875 w 4802188"/>
              <a:gd name="connsiteY21" fmla="*/ 5956300 h 6858000"/>
              <a:gd name="connsiteX22" fmla="*/ 127000 w 4802188"/>
              <a:gd name="connsiteY22" fmla="*/ 5915025 h 6858000"/>
              <a:gd name="connsiteX23" fmla="*/ 107950 w 4802188"/>
              <a:gd name="connsiteY23" fmla="*/ 5876925 h 6858000"/>
              <a:gd name="connsiteX24" fmla="*/ 88900 w 4802188"/>
              <a:gd name="connsiteY24" fmla="*/ 5840412 h 6858000"/>
              <a:gd name="connsiteX25" fmla="*/ 69850 w 4802188"/>
              <a:gd name="connsiteY25" fmla="*/ 5802312 h 6858000"/>
              <a:gd name="connsiteX26" fmla="*/ 52388 w 4802188"/>
              <a:gd name="connsiteY26" fmla="*/ 5762625 h 6858000"/>
              <a:gd name="connsiteX27" fmla="*/ 34925 w 4802188"/>
              <a:gd name="connsiteY27" fmla="*/ 5721350 h 6858000"/>
              <a:gd name="connsiteX28" fmla="*/ 20638 w 4802188"/>
              <a:gd name="connsiteY28" fmla="*/ 5675312 h 6858000"/>
              <a:gd name="connsiteX29" fmla="*/ 11113 w 4802188"/>
              <a:gd name="connsiteY29" fmla="*/ 5622925 h 6858000"/>
              <a:gd name="connsiteX30" fmla="*/ 1588 w 4802188"/>
              <a:gd name="connsiteY30" fmla="*/ 5562600 h 6858000"/>
              <a:gd name="connsiteX31" fmla="*/ 0 w 4802188"/>
              <a:gd name="connsiteY31" fmla="*/ 5494337 h 6858000"/>
              <a:gd name="connsiteX32" fmla="*/ 1588 w 4802188"/>
              <a:gd name="connsiteY32" fmla="*/ 5426075 h 6858000"/>
              <a:gd name="connsiteX33" fmla="*/ 11113 w 4802188"/>
              <a:gd name="connsiteY33" fmla="*/ 5365750 h 6858000"/>
              <a:gd name="connsiteX34" fmla="*/ 20638 w 4802188"/>
              <a:gd name="connsiteY34" fmla="*/ 5313362 h 6858000"/>
              <a:gd name="connsiteX35" fmla="*/ 34925 w 4802188"/>
              <a:gd name="connsiteY35" fmla="*/ 5268912 h 6858000"/>
              <a:gd name="connsiteX36" fmla="*/ 52388 w 4802188"/>
              <a:gd name="connsiteY36" fmla="*/ 5226050 h 6858000"/>
              <a:gd name="connsiteX37" fmla="*/ 69850 w 4802188"/>
              <a:gd name="connsiteY37" fmla="*/ 5186362 h 6858000"/>
              <a:gd name="connsiteX38" fmla="*/ 88900 w 4802188"/>
              <a:gd name="connsiteY38" fmla="*/ 5149850 h 6858000"/>
              <a:gd name="connsiteX39" fmla="*/ 107950 w 4802188"/>
              <a:gd name="connsiteY39" fmla="*/ 5114925 h 6858000"/>
              <a:gd name="connsiteX40" fmla="*/ 127000 w 4802188"/>
              <a:gd name="connsiteY40" fmla="*/ 5075237 h 6858000"/>
              <a:gd name="connsiteX41" fmla="*/ 142875 w 4802188"/>
              <a:gd name="connsiteY41" fmla="*/ 5033962 h 6858000"/>
              <a:gd name="connsiteX42" fmla="*/ 157163 w 4802188"/>
              <a:gd name="connsiteY42" fmla="*/ 4987925 h 6858000"/>
              <a:gd name="connsiteX43" fmla="*/ 168275 w 4802188"/>
              <a:gd name="connsiteY43" fmla="*/ 4935537 h 6858000"/>
              <a:gd name="connsiteX44" fmla="*/ 176213 w 4802188"/>
              <a:gd name="connsiteY44" fmla="*/ 4875212 h 6858000"/>
              <a:gd name="connsiteX45" fmla="*/ 179388 w 4802188"/>
              <a:gd name="connsiteY45" fmla="*/ 4806950 h 6858000"/>
              <a:gd name="connsiteX46" fmla="*/ 176213 w 4802188"/>
              <a:gd name="connsiteY46" fmla="*/ 4738687 h 6858000"/>
              <a:gd name="connsiteX47" fmla="*/ 168275 w 4802188"/>
              <a:gd name="connsiteY47" fmla="*/ 4678362 h 6858000"/>
              <a:gd name="connsiteX48" fmla="*/ 157163 w 4802188"/>
              <a:gd name="connsiteY48" fmla="*/ 4625975 h 6858000"/>
              <a:gd name="connsiteX49" fmla="*/ 142875 w 4802188"/>
              <a:gd name="connsiteY49" fmla="*/ 4579937 h 6858000"/>
              <a:gd name="connsiteX50" fmla="*/ 127000 w 4802188"/>
              <a:gd name="connsiteY50" fmla="*/ 4537075 h 6858000"/>
              <a:gd name="connsiteX51" fmla="*/ 107950 w 4802188"/>
              <a:gd name="connsiteY51" fmla="*/ 4498975 h 6858000"/>
              <a:gd name="connsiteX52" fmla="*/ 69850 w 4802188"/>
              <a:gd name="connsiteY52" fmla="*/ 4424362 h 6858000"/>
              <a:gd name="connsiteX53" fmla="*/ 52388 w 4802188"/>
              <a:gd name="connsiteY53" fmla="*/ 4386262 h 6858000"/>
              <a:gd name="connsiteX54" fmla="*/ 34925 w 4802188"/>
              <a:gd name="connsiteY54" fmla="*/ 4343400 h 6858000"/>
              <a:gd name="connsiteX55" fmla="*/ 20638 w 4802188"/>
              <a:gd name="connsiteY55" fmla="*/ 4297362 h 6858000"/>
              <a:gd name="connsiteX56" fmla="*/ 11113 w 4802188"/>
              <a:gd name="connsiteY56" fmla="*/ 4244975 h 6858000"/>
              <a:gd name="connsiteX57" fmla="*/ 1588 w 4802188"/>
              <a:gd name="connsiteY57" fmla="*/ 4186237 h 6858000"/>
              <a:gd name="connsiteX58" fmla="*/ 0 w 4802188"/>
              <a:gd name="connsiteY58" fmla="*/ 4116387 h 6858000"/>
              <a:gd name="connsiteX59" fmla="*/ 1588 w 4802188"/>
              <a:gd name="connsiteY59" fmla="*/ 4048125 h 6858000"/>
              <a:gd name="connsiteX60" fmla="*/ 11113 w 4802188"/>
              <a:gd name="connsiteY60" fmla="*/ 3987800 h 6858000"/>
              <a:gd name="connsiteX61" fmla="*/ 20638 w 4802188"/>
              <a:gd name="connsiteY61" fmla="*/ 3935412 h 6858000"/>
              <a:gd name="connsiteX62" fmla="*/ 34925 w 4802188"/>
              <a:gd name="connsiteY62" fmla="*/ 3890962 h 6858000"/>
              <a:gd name="connsiteX63" fmla="*/ 52388 w 4802188"/>
              <a:gd name="connsiteY63" fmla="*/ 3848100 h 6858000"/>
              <a:gd name="connsiteX64" fmla="*/ 69850 w 4802188"/>
              <a:gd name="connsiteY64" fmla="*/ 3811587 h 6858000"/>
              <a:gd name="connsiteX65" fmla="*/ 107950 w 4802188"/>
              <a:gd name="connsiteY65" fmla="*/ 3736975 h 6858000"/>
              <a:gd name="connsiteX66" fmla="*/ 127000 w 4802188"/>
              <a:gd name="connsiteY66" fmla="*/ 3697287 h 6858000"/>
              <a:gd name="connsiteX67" fmla="*/ 142875 w 4802188"/>
              <a:gd name="connsiteY67" fmla="*/ 3656012 h 6858000"/>
              <a:gd name="connsiteX68" fmla="*/ 157163 w 4802188"/>
              <a:gd name="connsiteY68" fmla="*/ 3609975 h 6858000"/>
              <a:gd name="connsiteX69" fmla="*/ 168275 w 4802188"/>
              <a:gd name="connsiteY69" fmla="*/ 3557587 h 6858000"/>
              <a:gd name="connsiteX70" fmla="*/ 176213 w 4802188"/>
              <a:gd name="connsiteY70" fmla="*/ 3497262 h 6858000"/>
              <a:gd name="connsiteX71" fmla="*/ 179388 w 4802188"/>
              <a:gd name="connsiteY71" fmla="*/ 3427412 h 6858000"/>
              <a:gd name="connsiteX72" fmla="*/ 176213 w 4802188"/>
              <a:gd name="connsiteY72" fmla="*/ 3360737 h 6858000"/>
              <a:gd name="connsiteX73" fmla="*/ 168275 w 4802188"/>
              <a:gd name="connsiteY73" fmla="*/ 3300412 h 6858000"/>
              <a:gd name="connsiteX74" fmla="*/ 157163 w 4802188"/>
              <a:gd name="connsiteY74" fmla="*/ 3248025 h 6858000"/>
              <a:gd name="connsiteX75" fmla="*/ 142875 w 4802188"/>
              <a:gd name="connsiteY75" fmla="*/ 3201987 h 6858000"/>
              <a:gd name="connsiteX76" fmla="*/ 127000 w 4802188"/>
              <a:gd name="connsiteY76" fmla="*/ 3160712 h 6858000"/>
              <a:gd name="connsiteX77" fmla="*/ 107950 w 4802188"/>
              <a:gd name="connsiteY77" fmla="*/ 3121025 h 6858000"/>
              <a:gd name="connsiteX78" fmla="*/ 88900 w 4802188"/>
              <a:gd name="connsiteY78" fmla="*/ 3084512 h 6858000"/>
              <a:gd name="connsiteX79" fmla="*/ 69850 w 4802188"/>
              <a:gd name="connsiteY79" fmla="*/ 3046412 h 6858000"/>
              <a:gd name="connsiteX80" fmla="*/ 52388 w 4802188"/>
              <a:gd name="connsiteY80" fmla="*/ 3009900 h 6858000"/>
              <a:gd name="connsiteX81" fmla="*/ 34925 w 4802188"/>
              <a:gd name="connsiteY81" fmla="*/ 2967037 h 6858000"/>
              <a:gd name="connsiteX82" fmla="*/ 20638 w 4802188"/>
              <a:gd name="connsiteY82" fmla="*/ 2922587 h 6858000"/>
              <a:gd name="connsiteX83" fmla="*/ 11113 w 4802188"/>
              <a:gd name="connsiteY83" fmla="*/ 2868612 h 6858000"/>
              <a:gd name="connsiteX84" fmla="*/ 1588 w 4802188"/>
              <a:gd name="connsiteY84" fmla="*/ 2809875 h 6858000"/>
              <a:gd name="connsiteX85" fmla="*/ 0 w 4802188"/>
              <a:gd name="connsiteY85" fmla="*/ 2741612 h 6858000"/>
              <a:gd name="connsiteX86" fmla="*/ 1588 w 4802188"/>
              <a:gd name="connsiteY86" fmla="*/ 2671762 h 6858000"/>
              <a:gd name="connsiteX87" fmla="*/ 11113 w 4802188"/>
              <a:gd name="connsiteY87" fmla="*/ 2613025 h 6858000"/>
              <a:gd name="connsiteX88" fmla="*/ 20638 w 4802188"/>
              <a:gd name="connsiteY88" fmla="*/ 2560637 h 6858000"/>
              <a:gd name="connsiteX89" fmla="*/ 34925 w 4802188"/>
              <a:gd name="connsiteY89" fmla="*/ 2513012 h 6858000"/>
              <a:gd name="connsiteX90" fmla="*/ 52388 w 4802188"/>
              <a:gd name="connsiteY90" fmla="*/ 2471737 h 6858000"/>
              <a:gd name="connsiteX91" fmla="*/ 69850 w 4802188"/>
              <a:gd name="connsiteY91" fmla="*/ 2433637 h 6858000"/>
              <a:gd name="connsiteX92" fmla="*/ 88900 w 4802188"/>
              <a:gd name="connsiteY92" fmla="*/ 2395537 h 6858000"/>
              <a:gd name="connsiteX93" fmla="*/ 107950 w 4802188"/>
              <a:gd name="connsiteY93" fmla="*/ 2359025 h 6858000"/>
              <a:gd name="connsiteX94" fmla="*/ 127000 w 4802188"/>
              <a:gd name="connsiteY94" fmla="*/ 2319337 h 6858000"/>
              <a:gd name="connsiteX95" fmla="*/ 142875 w 4802188"/>
              <a:gd name="connsiteY95" fmla="*/ 2278062 h 6858000"/>
              <a:gd name="connsiteX96" fmla="*/ 157163 w 4802188"/>
              <a:gd name="connsiteY96" fmla="*/ 2232025 h 6858000"/>
              <a:gd name="connsiteX97" fmla="*/ 168275 w 4802188"/>
              <a:gd name="connsiteY97" fmla="*/ 2179637 h 6858000"/>
              <a:gd name="connsiteX98" fmla="*/ 176213 w 4802188"/>
              <a:gd name="connsiteY98" fmla="*/ 2119312 h 6858000"/>
              <a:gd name="connsiteX99" fmla="*/ 179388 w 4802188"/>
              <a:gd name="connsiteY99" fmla="*/ 2051050 h 6858000"/>
              <a:gd name="connsiteX100" fmla="*/ 176213 w 4802188"/>
              <a:gd name="connsiteY100" fmla="*/ 1982787 h 6858000"/>
              <a:gd name="connsiteX101" fmla="*/ 168275 w 4802188"/>
              <a:gd name="connsiteY101" fmla="*/ 1922462 h 6858000"/>
              <a:gd name="connsiteX102" fmla="*/ 157163 w 4802188"/>
              <a:gd name="connsiteY102" fmla="*/ 1870075 h 6858000"/>
              <a:gd name="connsiteX103" fmla="*/ 142875 w 4802188"/>
              <a:gd name="connsiteY103" fmla="*/ 1824037 h 6858000"/>
              <a:gd name="connsiteX104" fmla="*/ 127000 w 4802188"/>
              <a:gd name="connsiteY104" fmla="*/ 1782762 h 6858000"/>
              <a:gd name="connsiteX105" fmla="*/ 107950 w 4802188"/>
              <a:gd name="connsiteY105" fmla="*/ 1743075 h 6858000"/>
              <a:gd name="connsiteX106" fmla="*/ 88900 w 4802188"/>
              <a:gd name="connsiteY106" fmla="*/ 1708150 h 6858000"/>
              <a:gd name="connsiteX107" fmla="*/ 69850 w 4802188"/>
              <a:gd name="connsiteY107" fmla="*/ 1671637 h 6858000"/>
              <a:gd name="connsiteX108" fmla="*/ 52388 w 4802188"/>
              <a:gd name="connsiteY108" fmla="*/ 1631950 h 6858000"/>
              <a:gd name="connsiteX109" fmla="*/ 34925 w 4802188"/>
              <a:gd name="connsiteY109" fmla="*/ 1589087 h 6858000"/>
              <a:gd name="connsiteX110" fmla="*/ 20638 w 4802188"/>
              <a:gd name="connsiteY110" fmla="*/ 1544637 h 6858000"/>
              <a:gd name="connsiteX111" fmla="*/ 11113 w 4802188"/>
              <a:gd name="connsiteY111" fmla="*/ 1492250 h 6858000"/>
              <a:gd name="connsiteX112" fmla="*/ 1588 w 4802188"/>
              <a:gd name="connsiteY112" fmla="*/ 1431925 h 6858000"/>
              <a:gd name="connsiteX113" fmla="*/ 0 w 4802188"/>
              <a:gd name="connsiteY113" fmla="*/ 1363662 h 6858000"/>
              <a:gd name="connsiteX114" fmla="*/ 1588 w 4802188"/>
              <a:gd name="connsiteY114" fmla="*/ 1295400 h 6858000"/>
              <a:gd name="connsiteX115" fmla="*/ 11113 w 4802188"/>
              <a:gd name="connsiteY115" fmla="*/ 1235075 h 6858000"/>
              <a:gd name="connsiteX116" fmla="*/ 20638 w 4802188"/>
              <a:gd name="connsiteY116" fmla="*/ 1182687 h 6858000"/>
              <a:gd name="connsiteX117" fmla="*/ 34925 w 4802188"/>
              <a:gd name="connsiteY117" fmla="*/ 1136650 h 6858000"/>
              <a:gd name="connsiteX118" fmla="*/ 52388 w 4802188"/>
              <a:gd name="connsiteY118" fmla="*/ 1095375 h 6858000"/>
              <a:gd name="connsiteX119" fmla="*/ 69850 w 4802188"/>
              <a:gd name="connsiteY119" fmla="*/ 1055687 h 6858000"/>
              <a:gd name="connsiteX120" fmla="*/ 88900 w 4802188"/>
              <a:gd name="connsiteY120" fmla="*/ 1017587 h 6858000"/>
              <a:gd name="connsiteX121" fmla="*/ 107950 w 4802188"/>
              <a:gd name="connsiteY121" fmla="*/ 981075 h 6858000"/>
              <a:gd name="connsiteX122" fmla="*/ 127000 w 4802188"/>
              <a:gd name="connsiteY122" fmla="*/ 942975 h 6858000"/>
              <a:gd name="connsiteX123" fmla="*/ 142875 w 4802188"/>
              <a:gd name="connsiteY123" fmla="*/ 901700 h 6858000"/>
              <a:gd name="connsiteX124" fmla="*/ 157163 w 4802188"/>
              <a:gd name="connsiteY124" fmla="*/ 854075 h 6858000"/>
              <a:gd name="connsiteX125" fmla="*/ 168275 w 4802188"/>
              <a:gd name="connsiteY125" fmla="*/ 801687 h 6858000"/>
              <a:gd name="connsiteX126" fmla="*/ 176213 w 4802188"/>
              <a:gd name="connsiteY126" fmla="*/ 744537 h 6858000"/>
              <a:gd name="connsiteX127" fmla="*/ 179388 w 4802188"/>
              <a:gd name="connsiteY127" fmla="*/ 673100 h 6858000"/>
              <a:gd name="connsiteX128" fmla="*/ 176213 w 4802188"/>
              <a:gd name="connsiteY128" fmla="*/ 606425 h 6858000"/>
              <a:gd name="connsiteX129" fmla="*/ 168275 w 4802188"/>
              <a:gd name="connsiteY129" fmla="*/ 546100 h 6858000"/>
              <a:gd name="connsiteX130" fmla="*/ 157163 w 4802188"/>
              <a:gd name="connsiteY130" fmla="*/ 496887 h 6858000"/>
              <a:gd name="connsiteX131" fmla="*/ 142875 w 4802188"/>
              <a:gd name="connsiteY131" fmla="*/ 450850 h 6858000"/>
              <a:gd name="connsiteX132" fmla="*/ 127000 w 4802188"/>
              <a:gd name="connsiteY132" fmla="*/ 409575 h 6858000"/>
              <a:gd name="connsiteX133" fmla="*/ 109538 w 4802188"/>
              <a:gd name="connsiteY133" fmla="*/ 369887 h 6858000"/>
              <a:gd name="connsiteX134" fmla="*/ 92075 w 4802188"/>
              <a:gd name="connsiteY134" fmla="*/ 334962 h 6858000"/>
              <a:gd name="connsiteX135" fmla="*/ 73025 w 4802188"/>
              <a:gd name="connsiteY135" fmla="*/ 296862 h 6858000"/>
              <a:gd name="connsiteX136" fmla="*/ 53975 w 4802188"/>
              <a:gd name="connsiteY136" fmla="*/ 260350 h 6858000"/>
              <a:gd name="connsiteX137" fmla="*/ 38100 w 4802188"/>
              <a:gd name="connsiteY137" fmla="*/ 217487 h 6858000"/>
              <a:gd name="connsiteX138" fmla="*/ 22225 w 4802188"/>
              <a:gd name="connsiteY138" fmla="*/ 174625 h 6858000"/>
              <a:gd name="connsiteX139" fmla="*/ 12700 w 4802188"/>
              <a:gd name="connsiteY139" fmla="*/ 122237 h 6858000"/>
              <a:gd name="connsiteX140" fmla="*/ 4763 w 4802188"/>
              <a:gd name="connsiteY140" fmla="*/ 6667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4802188" h="6858000">
                <a:moveTo>
                  <a:pt x="0" y="0"/>
                </a:moveTo>
                <a:lnTo>
                  <a:pt x="4802188" y="0"/>
                </a:lnTo>
                <a:lnTo>
                  <a:pt x="4802188" y="6858000"/>
                </a:lnTo>
                <a:lnTo>
                  <a:pt x="0" y="6858000"/>
                </a:lnTo>
                <a:lnTo>
                  <a:pt x="4763" y="6791325"/>
                </a:lnTo>
                <a:lnTo>
                  <a:pt x="12700" y="6735762"/>
                </a:lnTo>
                <a:lnTo>
                  <a:pt x="22225" y="6683375"/>
                </a:lnTo>
                <a:lnTo>
                  <a:pt x="38100" y="6640512"/>
                </a:lnTo>
                <a:lnTo>
                  <a:pt x="53975" y="6597650"/>
                </a:lnTo>
                <a:lnTo>
                  <a:pt x="73025" y="6561137"/>
                </a:lnTo>
                <a:lnTo>
                  <a:pt x="92075" y="6523037"/>
                </a:lnTo>
                <a:lnTo>
                  <a:pt x="109538" y="6488112"/>
                </a:lnTo>
                <a:lnTo>
                  <a:pt x="127000" y="6448425"/>
                </a:lnTo>
                <a:lnTo>
                  <a:pt x="142875" y="6407150"/>
                </a:lnTo>
                <a:lnTo>
                  <a:pt x="157163" y="6361112"/>
                </a:lnTo>
                <a:lnTo>
                  <a:pt x="168275" y="6311900"/>
                </a:lnTo>
                <a:lnTo>
                  <a:pt x="176213" y="6251575"/>
                </a:lnTo>
                <a:lnTo>
                  <a:pt x="179388" y="6183312"/>
                </a:lnTo>
                <a:lnTo>
                  <a:pt x="176213" y="6113462"/>
                </a:lnTo>
                <a:lnTo>
                  <a:pt x="168275" y="6056312"/>
                </a:lnTo>
                <a:lnTo>
                  <a:pt x="157163" y="6003925"/>
                </a:lnTo>
                <a:lnTo>
                  <a:pt x="142875" y="5956300"/>
                </a:lnTo>
                <a:lnTo>
                  <a:pt x="127000" y="5915025"/>
                </a:lnTo>
                <a:lnTo>
                  <a:pt x="107950" y="5876925"/>
                </a:lnTo>
                <a:lnTo>
                  <a:pt x="88900" y="5840412"/>
                </a:lnTo>
                <a:lnTo>
                  <a:pt x="69850" y="5802312"/>
                </a:lnTo>
                <a:lnTo>
                  <a:pt x="52388" y="5762625"/>
                </a:lnTo>
                <a:lnTo>
                  <a:pt x="34925" y="5721350"/>
                </a:lnTo>
                <a:lnTo>
                  <a:pt x="20638" y="5675312"/>
                </a:lnTo>
                <a:lnTo>
                  <a:pt x="11113" y="5622925"/>
                </a:lnTo>
                <a:lnTo>
                  <a:pt x="1588" y="5562600"/>
                </a:lnTo>
                <a:lnTo>
                  <a:pt x="0" y="5494337"/>
                </a:lnTo>
                <a:lnTo>
                  <a:pt x="1588" y="5426075"/>
                </a:lnTo>
                <a:lnTo>
                  <a:pt x="11113" y="5365750"/>
                </a:lnTo>
                <a:lnTo>
                  <a:pt x="20638" y="5313362"/>
                </a:lnTo>
                <a:lnTo>
                  <a:pt x="34925" y="5268912"/>
                </a:lnTo>
                <a:lnTo>
                  <a:pt x="52388" y="5226050"/>
                </a:lnTo>
                <a:lnTo>
                  <a:pt x="69850" y="5186362"/>
                </a:lnTo>
                <a:lnTo>
                  <a:pt x="88900" y="5149850"/>
                </a:lnTo>
                <a:lnTo>
                  <a:pt x="107950" y="5114925"/>
                </a:lnTo>
                <a:lnTo>
                  <a:pt x="127000" y="5075237"/>
                </a:lnTo>
                <a:lnTo>
                  <a:pt x="142875" y="5033962"/>
                </a:lnTo>
                <a:lnTo>
                  <a:pt x="157163" y="4987925"/>
                </a:lnTo>
                <a:lnTo>
                  <a:pt x="168275" y="4935537"/>
                </a:lnTo>
                <a:lnTo>
                  <a:pt x="176213" y="4875212"/>
                </a:lnTo>
                <a:lnTo>
                  <a:pt x="179388" y="4806950"/>
                </a:lnTo>
                <a:lnTo>
                  <a:pt x="176213" y="4738687"/>
                </a:lnTo>
                <a:lnTo>
                  <a:pt x="168275" y="4678362"/>
                </a:lnTo>
                <a:lnTo>
                  <a:pt x="157163" y="4625975"/>
                </a:lnTo>
                <a:lnTo>
                  <a:pt x="142875" y="4579937"/>
                </a:lnTo>
                <a:lnTo>
                  <a:pt x="127000" y="4537075"/>
                </a:lnTo>
                <a:lnTo>
                  <a:pt x="107950" y="4498975"/>
                </a:lnTo>
                <a:lnTo>
                  <a:pt x="69850" y="4424362"/>
                </a:lnTo>
                <a:lnTo>
                  <a:pt x="52388" y="4386262"/>
                </a:lnTo>
                <a:lnTo>
                  <a:pt x="34925" y="4343400"/>
                </a:lnTo>
                <a:lnTo>
                  <a:pt x="20638" y="4297362"/>
                </a:lnTo>
                <a:lnTo>
                  <a:pt x="11113" y="4244975"/>
                </a:lnTo>
                <a:lnTo>
                  <a:pt x="1588" y="4186237"/>
                </a:lnTo>
                <a:lnTo>
                  <a:pt x="0" y="4116387"/>
                </a:lnTo>
                <a:lnTo>
                  <a:pt x="1588" y="4048125"/>
                </a:lnTo>
                <a:lnTo>
                  <a:pt x="11113" y="3987800"/>
                </a:lnTo>
                <a:lnTo>
                  <a:pt x="20638" y="3935412"/>
                </a:lnTo>
                <a:lnTo>
                  <a:pt x="34925" y="3890962"/>
                </a:lnTo>
                <a:lnTo>
                  <a:pt x="52388" y="3848100"/>
                </a:lnTo>
                <a:lnTo>
                  <a:pt x="69850" y="3811587"/>
                </a:lnTo>
                <a:lnTo>
                  <a:pt x="107950" y="3736975"/>
                </a:lnTo>
                <a:lnTo>
                  <a:pt x="127000" y="3697287"/>
                </a:lnTo>
                <a:lnTo>
                  <a:pt x="142875" y="3656012"/>
                </a:lnTo>
                <a:lnTo>
                  <a:pt x="157163" y="3609975"/>
                </a:lnTo>
                <a:lnTo>
                  <a:pt x="168275" y="3557587"/>
                </a:lnTo>
                <a:lnTo>
                  <a:pt x="176213" y="3497262"/>
                </a:lnTo>
                <a:lnTo>
                  <a:pt x="179388" y="3427412"/>
                </a:lnTo>
                <a:lnTo>
                  <a:pt x="176213" y="3360737"/>
                </a:lnTo>
                <a:lnTo>
                  <a:pt x="168275" y="3300412"/>
                </a:lnTo>
                <a:lnTo>
                  <a:pt x="157163" y="3248025"/>
                </a:lnTo>
                <a:lnTo>
                  <a:pt x="142875" y="3201987"/>
                </a:lnTo>
                <a:lnTo>
                  <a:pt x="127000" y="3160712"/>
                </a:lnTo>
                <a:lnTo>
                  <a:pt x="107950" y="3121025"/>
                </a:lnTo>
                <a:lnTo>
                  <a:pt x="88900" y="3084512"/>
                </a:lnTo>
                <a:lnTo>
                  <a:pt x="69850" y="3046412"/>
                </a:lnTo>
                <a:lnTo>
                  <a:pt x="52388" y="3009900"/>
                </a:lnTo>
                <a:lnTo>
                  <a:pt x="34925" y="2967037"/>
                </a:lnTo>
                <a:lnTo>
                  <a:pt x="20638" y="2922587"/>
                </a:lnTo>
                <a:lnTo>
                  <a:pt x="11113" y="2868612"/>
                </a:lnTo>
                <a:lnTo>
                  <a:pt x="1588" y="2809875"/>
                </a:lnTo>
                <a:lnTo>
                  <a:pt x="0" y="2741612"/>
                </a:lnTo>
                <a:lnTo>
                  <a:pt x="1588" y="2671762"/>
                </a:lnTo>
                <a:lnTo>
                  <a:pt x="11113" y="2613025"/>
                </a:lnTo>
                <a:lnTo>
                  <a:pt x="20638" y="2560637"/>
                </a:lnTo>
                <a:lnTo>
                  <a:pt x="34925" y="2513012"/>
                </a:lnTo>
                <a:lnTo>
                  <a:pt x="52388" y="2471737"/>
                </a:lnTo>
                <a:lnTo>
                  <a:pt x="69850" y="2433637"/>
                </a:lnTo>
                <a:lnTo>
                  <a:pt x="88900" y="2395537"/>
                </a:lnTo>
                <a:lnTo>
                  <a:pt x="107950" y="2359025"/>
                </a:lnTo>
                <a:lnTo>
                  <a:pt x="127000" y="2319337"/>
                </a:lnTo>
                <a:lnTo>
                  <a:pt x="142875" y="2278062"/>
                </a:lnTo>
                <a:lnTo>
                  <a:pt x="157163" y="2232025"/>
                </a:lnTo>
                <a:lnTo>
                  <a:pt x="168275" y="2179637"/>
                </a:lnTo>
                <a:lnTo>
                  <a:pt x="176213" y="2119312"/>
                </a:lnTo>
                <a:lnTo>
                  <a:pt x="179388" y="2051050"/>
                </a:lnTo>
                <a:lnTo>
                  <a:pt x="176213" y="1982787"/>
                </a:lnTo>
                <a:lnTo>
                  <a:pt x="168275" y="1922462"/>
                </a:lnTo>
                <a:lnTo>
                  <a:pt x="157163" y="1870075"/>
                </a:lnTo>
                <a:lnTo>
                  <a:pt x="142875" y="1824037"/>
                </a:lnTo>
                <a:lnTo>
                  <a:pt x="127000" y="1782762"/>
                </a:lnTo>
                <a:lnTo>
                  <a:pt x="107950" y="1743075"/>
                </a:lnTo>
                <a:lnTo>
                  <a:pt x="88900" y="1708150"/>
                </a:lnTo>
                <a:lnTo>
                  <a:pt x="69850" y="1671637"/>
                </a:lnTo>
                <a:lnTo>
                  <a:pt x="52388" y="1631950"/>
                </a:lnTo>
                <a:lnTo>
                  <a:pt x="34925" y="1589087"/>
                </a:lnTo>
                <a:lnTo>
                  <a:pt x="20638" y="1544637"/>
                </a:lnTo>
                <a:lnTo>
                  <a:pt x="11113" y="1492250"/>
                </a:lnTo>
                <a:lnTo>
                  <a:pt x="1588" y="1431925"/>
                </a:lnTo>
                <a:lnTo>
                  <a:pt x="0" y="1363662"/>
                </a:lnTo>
                <a:lnTo>
                  <a:pt x="1588" y="1295400"/>
                </a:lnTo>
                <a:lnTo>
                  <a:pt x="11113" y="1235075"/>
                </a:lnTo>
                <a:lnTo>
                  <a:pt x="20638" y="1182687"/>
                </a:lnTo>
                <a:lnTo>
                  <a:pt x="34925" y="1136650"/>
                </a:lnTo>
                <a:lnTo>
                  <a:pt x="52388" y="1095375"/>
                </a:lnTo>
                <a:lnTo>
                  <a:pt x="69850" y="1055687"/>
                </a:lnTo>
                <a:lnTo>
                  <a:pt x="88900" y="1017587"/>
                </a:lnTo>
                <a:lnTo>
                  <a:pt x="107950" y="981075"/>
                </a:lnTo>
                <a:lnTo>
                  <a:pt x="127000" y="942975"/>
                </a:lnTo>
                <a:lnTo>
                  <a:pt x="142875" y="901700"/>
                </a:lnTo>
                <a:lnTo>
                  <a:pt x="157163" y="854075"/>
                </a:lnTo>
                <a:lnTo>
                  <a:pt x="168275" y="801687"/>
                </a:lnTo>
                <a:lnTo>
                  <a:pt x="176213" y="744537"/>
                </a:lnTo>
                <a:lnTo>
                  <a:pt x="179388" y="673100"/>
                </a:lnTo>
                <a:lnTo>
                  <a:pt x="176213" y="606425"/>
                </a:lnTo>
                <a:lnTo>
                  <a:pt x="168275" y="546100"/>
                </a:lnTo>
                <a:lnTo>
                  <a:pt x="157163" y="496887"/>
                </a:lnTo>
                <a:lnTo>
                  <a:pt x="142875" y="450850"/>
                </a:lnTo>
                <a:lnTo>
                  <a:pt x="127000" y="409575"/>
                </a:lnTo>
                <a:lnTo>
                  <a:pt x="109538" y="369887"/>
                </a:lnTo>
                <a:lnTo>
                  <a:pt x="92075" y="334962"/>
                </a:lnTo>
                <a:lnTo>
                  <a:pt x="73025" y="296862"/>
                </a:lnTo>
                <a:lnTo>
                  <a:pt x="53975" y="260350"/>
                </a:lnTo>
                <a:lnTo>
                  <a:pt x="38100" y="217487"/>
                </a:lnTo>
                <a:lnTo>
                  <a:pt x="22225" y="174625"/>
                </a:lnTo>
                <a:lnTo>
                  <a:pt x="12700" y="122237"/>
                </a:lnTo>
                <a:lnTo>
                  <a:pt x="4763" y="66675"/>
                </a:lnTo>
                <a:close/>
              </a:path>
            </a:pathLst>
          </a:custGeom>
          <a:solidFill>
            <a:schemeClr val="accent1">
              <a:lumMod val="50000"/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wrap="square" rtlCol="0" anchor="ctr">
            <a:noAutofit/>
          </a:bodyPr>
          <a:lstStyle/>
          <a:p>
            <a:pPr algn="ctr" defTabSz="45720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6" name="CustomShape 1"/>
          <p:cNvSpPr/>
          <p:nvPr/>
        </p:nvSpPr>
        <p:spPr>
          <a:xfrm>
            <a:off x="6628342" y="730173"/>
            <a:ext cx="2819722" cy="164479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800" kern="1200" spc="-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Dépendance physique : </a:t>
            </a:r>
            <a:r>
              <a:rPr lang="en-US" sz="2800" kern="1200" spc="-1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E</a:t>
            </a:r>
            <a:r>
              <a:rPr lang="en-US" sz="2800" b="0" strike="noStrike" kern="1200" spc="-1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ffet</a:t>
            </a:r>
            <a:r>
              <a:rPr lang="en-US" sz="2800" b="0" strike="noStrike" kern="1200" spc="-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  «  shoot »</a:t>
            </a:r>
          </a:p>
        </p:txBody>
      </p:sp>
      <p:sp>
        <p:nvSpPr>
          <p:cNvPr id="101" name="Freeform: Shape 100">
            <a:extLst>
              <a:ext uri="{FF2B5EF4-FFF2-40B4-BE49-F238E27FC236}">
                <a16:creationId xmlns="" xmlns:a16="http://schemas.microsoft.com/office/drawing/2014/main" id="{740D8E28-91B5-42B0-9D6C-B777D8AD90C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6377763" cy="7559675"/>
          </a:xfrm>
          <a:custGeom>
            <a:avLst/>
            <a:gdLst>
              <a:gd name="connsiteX0" fmla="*/ 0 w 7713579"/>
              <a:gd name="connsiteY0" fmla="*/ 0 h 6858000"/>
              <a:gd name="connsiteX1" fmla="*/ 7534191 w 7713579"/>
              <a:gd name="connsiteY1" fmla="*/ 0 h 6858000"/>
              <a:gd name="connsiteX2" fmla="*/ 7538954 w 7713579"/>
              <a:gd name="connsiteY2" fmla="*/ 66675 h 6858000"/>
              <a:gd name="connsiteX3" fmla="*/ 7546891 w 7713579"/>
              <a:gd name="connsiteY3" fmla="*/ 122237 h 6858000"/>
              <a:gd name="connsiteX4" fmla="*/ 7556416 w 7713579"/>
              <a:gd name="connsiteY4" fmla="*/ 174625 h 6858000"/>
              <a:gd name="connsiteX5" fmla="*/ 7572291 w 7713579"/>
              <a:gd name="connsiteY5" fmla="*/ 217487 h 6858000"/>
              <a:gd name="connsiteX6" fmla="*/ 7588166 w 7713579"/>
              <a:gd name="connsiteY6" fmla="*/ 260350 h 6858000"/>
              <a:gd name="connsiteX7" fmla="*/ 7607216 w 7713579"/>
              <a:gd name="connsiteY7" fmla="*/ 296862 h 6858000"/>
              <a:gd name="connsiteX8" fmla="*/ 7626266 w 7713579"/>
              <a:gd name="connsiteY8" fmla="*/ 334962 h 6858000"/>
              <a:gd name="connsiteX9" fmla="*/ 7643729 w 7713579"/>
              <a:gd name="connsiteY9" fmla="*/ 369887 h 6858000"/>
              <a:gd name="connsiteX10" fmla="*/ 7661191 w 7713579"/>
              <a:gd name="connsiteY10" fmla="*/ 409575 h 6858000"/>
              <a:gd name="connsiteX11" fmla="*/ 7677066 w 7713579"/>
              <a:gd name="connsiteY11" fmla="*/ 450850 h 6858000"/>
              <a:gd name="connsiteX12" fmla="*/ 7691354 w 7713579"/>
              <a:gd name="connsiteY12" fmla="*/ 496887 h 6858000"/>
              <a:gd name="connsiteX13" fmla="*/ 7702466 w 7713579"/>
              <a:gd name="connsiteY13" fmla="*/ 546100 h 6858000"/>
              <a:gd name="connsiteX14" fmla="*/ 7710404 w 7713579"/>
              <a:gd name="connsiteY14" fmla="*/ 606425 h 6858000"/>
              <a:gd name="connsiteX15" fmla="*/ 7713579 w 7713579"/>
              <a:gd name="connsiteY15" fmla="*/ 673100 h 6858000"/>
              <a:gd name="connsiteX16" fmla="*/ 7710404 w 7713579"/>
              <a:gd name="connsiteY16" fmla="*/ 744537 h 6858000"/>
              <a:gd name="connsiteX17" fmla="*/ 7702466 w 7713579"/>
              <a:gd name="connsiteY17" fmla="*/ 801687 h 6858000"/>
              <a:gd name="connsiteX18" fmla="*/ 7691354 w 7713579"/>
              <a:gd name="connsiteY18" fmla="*/ 854075 h 6858000"/>
              <a:gd name="connsiteX19" fmla="*/ 7677066 w 7713579"/>
              <a:gd name="connsiteY19" fmla="*/ 901700 h 6858000"/>
              <a:gd name="connsiteX20" fmla="*/ 7661191 w 7713579"/>
              <a:gd name="connsiteY20" fmla="*/ 942975 h 6858000"/>
              <a:gd name="connsiteX21" fmla="*/ 7642141 w 7713579"/>
              <a:gd name="connsiteY21" fmla="*/ 981075 h 6858000"/>
              <a:gd name="connsiteX22" fmla="*/ 7623091 w 7713579"/>
              <a:gd name="connsiteY22" fmla="*/ 1017587 h 6858000"/>
              <a:gd name="connsiteX23" fmla="*/ 7604041 w 7713579"/>
              <a:gd name="connsiteY23" fmla="*/ 1055687 h 6858000"/>
              <a:gd name="connsiteX24" fmla="*/ 7586579 w 7713579"/>
              <a:gd name="connsiteY24" fmla="*/ 1095375 h 6858000"/>
              <a:gd name="connsiteX25" fmla="*/ 7569116 w 7713579"/>
              <a:gd name="connsiteY25" fmla="*/ 1136650 h 6858000"/>
              <a:gd name="connsiteX26" fmla="*/ 7554829 w 7713579"/>
              <a:gd name="connsiteY26" fmla="*/ 1182687 h 6858000"/>
              <a:gd name="connsiteX27" fmla="*/ 7545304 w 7713579"/>
              <a:gd name="connsiteY27" fmla="*/ 1235075 h 6858000"/>
              <a:gd name="connsiteX28" fmla="*/ 7535779 w 7713579"/>
              <a:gd name="connsiteY28" fmla="*/ 1295400 h 6858000"/>
              <a:gd name="connsiteX29" fmla="*/ 7534191 w 7713579"/>
              <a:gd name="connsiteY29" fmla="*/ 1363662 h 6858000"/>
              <a:gd name="connsiteX30" fmla="*/ 7535779 w 7713579"/>
              <a:gd name="connsiteY30" fmla="*/ 1431925 h 6858000"/>
              <a:gd name="connsiteX31" fmla="*/ 7545304 w 7713579"/>
              <a:gd name="connsiteY31" fmla="*/ 1492250 h 6858000"/>
              <a:gd name="connsiteX32" fmla="*/ 7554829 w 7713579"/>
              <a:gd name="connsiteY32" fmla="*/ 1544637 h 6858000"/>
              <a:gd name="connsiteX33" fmla="*/ 7569116 w 7713579"/>
              <a:gd name="connsiteY33" fmla="*/ 1589087 h 6858000"/>
              <a:gd name="connsiteX34" fmla="*/ 7586579 w 7713579"/>
              <a:gd name="connsiteY34" fmla="*/ 1631950 h 6858000"/>
              <a:gd name="connsiteX35" fmla="*/ 7604041 w 7713579"/>
              <a:gd name="connsiteY35" fmla="*/ 1671637 h 6858000"/>
              <a:gd name="connsiteX36" fmla="*/ 7623091 w 7713579"/>
              <a:gd name="connsiteY36" fmla="*/ 1708150 h 6858000"/>
              <a:gd name="connsiteX37" fmla="*/ 7642141 w 7713579"/>
              <a:gd name="connsiteY37" fmla="*/ 1743075 h 6858000"/>
              <a:gd name="connsiteX38" fmla="*/ 7661191 w 7713579"/>
              <a:gd name="connsiteY38" fmla="*/ 1782762 h 6858000"/>
              <a:gd name="connsiteX39" fmla="*/ 7677066 w 7713579"/>
              <a:gd name="connsiteY39" fmla="*/ 1824037 h 6858000"/>
              <a:gd name="connsiteX40" fmla="*/ 7691354 w 7713579"/>
              <a:gd name="connsiteY40" fmla="*/ 1870075 h 6858000"/>
              <a:gd name="connsiteX41" fmla="*/ 7702466 w 7713579"/>
              <a:gd name="connsiteY41" fmla="*/ 1922462 h 6858000"/>
              <a:gd name="connsiteX42" fmla="*/ 7710404 w 7713579"/>
              <a:gd name="connsiteY42" fmla="*/ 1982787 h 6858000"/>
              <a:gd name="connsiteX43" fmla="*/ 7713579 w 7713579"/>
              <a:gd name="connsiteY43" fmla="*/ 2051050 h 6858000"/>
              <a:gd name="connsiteX44" fmla="*/ 7710404 w 7713579"/>
              <a:gd name="connsiteY44" fmla="*/ 2119312 h 6858000"/>
              <a:gd name="connsiteX45" fmla="*/ 7702466 w 7713579"/>
              <a:gd name="connsiteY45" fmla="*/ 2179637 h 6858000"/>
              <a:gd name="connsiteX46" fmla="*/ 7691354 w 7713579"/>
              <a:gd name="connsiteY46" fmla="*/ 2232025 h 6858000"/>
              <a:gd name="connsiteX47" fmla="*/ 7677066 w 7713579"/>
              <a:gd name="connsiteY47" fmla="*/ 2278062 h 6858000"/>
              <a:gd name="connsiteX48" fmla="*/ 7661191 w 7713579"/>
              <a:gd name="connsiteY48" fmla="*/ 2319337 h 6858000"/>
              <a:gd name="connsiteX49" fmla="*/ 7642141 w 7713579"/>
              <a:gd name="connsiteY49" fmla="*/ 2359025 h 6858000"/>
              <a:gd name="connsiteX50" fmla="*/ 7623091 w 7713579"/>
              <a:gd name="connsiteY50" fmla="*/ 2395537 h 6858000"/>
              <a:gd name="connsiteX51" fmla="*/ 7604041 w 7713579"/>
              <a:gd name="connsiteY51" fmla="*/ 2433637 h 6858000"/>
              <a:gd name="connsiteX52" fmla="*/ 7586579 w 7713579"/>
              <a:gd name="connsiteY52" fmla="*/ 2471737 h 6858000"/>
              <a:gd name="connsiteX53" fmla="*/ 7569116 w 7713579"/>
              <a:gd name="connsiteY53" fmla="*/ 2513012 h 6858000"/>
              <a:gd name="connsiteX54" fmla="*/ 7554829 w 7713579"/>
              <a:gd name="connsiteY54" fmla="*/ 2560637 h 6858000"/>
              <a:gd name="connsiteX55" fmla="*/ 7545304 w 7713579"/>
              <a:gd name="connsiteY55" fmla="*/ 2613025 h 6858000"/>
              <a:gd name="connsiteX56" fmla="*/ 7535779 w 7713579"/>
              <a:gd name="connsiteY56" fmla="*/ 2671762 h 6858000"/>
              <a:gd name="connsiteX57" fmla="*/ 7534191 w 7713579"/>
              <a:gd name="connsiteY57" fmla="*/ 2741612 h 6858000"/>
              <a:gd name="connsiteX58" fmla="*/ 7535779 w 7713579"/>
              <a:gd name="connsiteY58" fmla="*/ 2809875 h 6858000"/>
              <a:gd name="connsiteX59" fmla="*/ 7545304 w 7713579"/>
              <a:gd name="connsiteY59" fmla="*/ 2868612 h 6858000"/>
              <a:gd name="connsiteX60" fmla="*/ 7554829 w 7713579"/>
              <a:gd name="connsiteY60" fmla="*/ 2922587 h 6858000"/>
              <a:gd name="connsiteX61" fmla="*/ 7569116 w 7713579"/>
              <a:gd name="connsiteY61" fmla="*/ 2967037 h 6858000"/>
              <a:gd name="connsiteX62" fmla="*/ 7586579 w 7713579"/>
              <a:gd name="connsiteY62" fmla="*/ 3009900 h 6858000"/>
              <a:gd name="connsiteX63" fmla="*/ 7604041 w 7713579"/>
              <a:gd name="connsiteY63" fmla="*/ 3046412 h 6858000"/>
              <a:gd name="connsiteX64" fmla="*/ 7623091 w 7713579"/>
              <a:gd name="connsiteY64" fmla="*/ 3084512 h 6858000"/>
              <a:gd name="connsiteX65" fmla="*/ 7642141 w 7713579"/>
              <a:gd name="connsiteY65" fmla="*/ 3121025 h 6858000"/>
              <a:gd name="connsiteX66" fmla="*/ 7661191 w 7713579"/>
              <a:gd name="connsiteY66" fmla="*/ 3160712 h 6858000"/>
              <a:gd name="connsiteX67" fmla="*/ 7677066 w 7713579"/>
              <a:gd name="connsiteY67" fmla="*/ 3201987 h 6858000"/>
              <a:gd name="connsiteX68" fmla="*/ 7691354 w 7713579"/>
              <a:gd name="connsiteY68" fmla="*/ 3248025 h 6858000"/>
              <a:gd name="connsiteX69" fmla="*/ 7702466 w 7713579"/>
              <a:gd name="connsiteY69" fmla="*/ 3300412 h 6858000"/>
              <a:gd name="connsiteX70" fmla="*/ 7710404 w 7713579"/>
              <a:gd name="connsiteY70" fmla="*/ 3360737 h 6858000"/>
              <a:gd name="connsiteX71" fmla="*/ 7713579 w 7713579"/>
              <a:gd name="connsiteY71" fmla="*/ 3427412 h 6858000"/>
              <a:gd name="connsiteX72" fmla="*/ 7710404 w 7713579"/>
              <a:gd name="connsiteY72" fmla="*/ 3497262 h 6858000"/>
              <a:gd name="connsiteX73" fmla="*/ 7702466 w 7713579"/>
              <a:gd name="connsiteY73" fmla="*/ 3557587 h 6858000"/>
              <a:gd name="connsiteX74" fmla="*/ 7691354 w 7713579"/>
              <a:gd name="connsiteY74" fmla="*/ 3609975 h 6858000"/>
              <a:gd name="connsiteX75" fmla="*/ 7677066 w 7713579"/>
              <a:gd name="connsiteY75" fmla="*/ 3656012 h 6858000"/>
              <a:gd name="connsiteX76" fmla="*/ 7661191 w 7713579"/>
              <a:gd name="connsiteY76" fmla="*/ 3697287 h 6858000"/>
              <a:gd name="connsiteX77" fmla="*/ 7642141 w 7713579"/>
              <a:gd name="connsiteY77" fmla="*/ 3736975 h 6858000"/>
              <a:gd name="connsiteX78" fmla="*/ 7604041 w 7713579"/>
              <a:gd name="connsiteY78" fmla="*/ 3811587 h 6858000"/>
              <a:gd name="connsiteX79" fmla="*/ 7586579 w 7713579"/>
              <a:gd name="connsiteY79" fmla="*/ 3848100 h 6858000"/>
              <a:gd name="connsiteX80" fmla="*/ 7569116 w 7713579"/>
              <a:gd name="connsiteY80" fmla="*/ 3890962 h 6858000"/>
              <a:gd name="connsiteX81" fmla="*/ 7554829 w 7713579"/>
              <a:gd name="connsiteY81" fmla="*/ 3935412 h 6858000"/>
              <a:gd name="connsiteX82" fmla="*/ 7545304 w 7713579"/>
              <a:gd name="connsiteY82" fmla="*/ 3987800 h 6858000"/>
              <a:gd name="connsiteX83" fmla="*/ 7535779 w 7713579"/>
              <a:gd name="connsiteY83" fmla="*/ 4048125 h 6858000"/>
              <a:gd name="connsiteX84" fmla="*/ 7534191 w 7713579"/>
              <a:gd name="connsiteY84" fmla="*/ 4116387 h 6858000"/>
              <a:gd name="connsiteX85" fmla="*/ 7535779 w 7713579"/>
              <a:gd name="connsiteY85" fmla="*/ 4186237 h 6858000"/>
              <a:gd name="connsiteX86" fmla="*/ 7545304 w 7713579"/>
              <a:gd name="connsiteY86" fmla="*/ 4244975 h 6858000"/>
              <a:gd name="connsiteX87" fmla="*/ 7554829 w 7713579"/>
              <a:gd name="connsiteY87" fmla="*/ 4297362 h 6858000"/>
              <a:gd name="connsiteX88" fmla="*/ 7569116 w 7713579"/>
              <a:gd name="connsiteY88" fmla="*/ 4343400 h 6858000"/>
              <a:gd name="connsiteX89" fmla="*/ 7586579 w 7713579"/>
              <a:gd name="connsiteY89" fmla="*/ 4386262 h 6858000"/>
              <a:gd name="connsiteX90" fmla="*/ 7604041 w 7713579"/>
              <a:gd name="connsiteY90" fmla="*/ 4424362 h 6858000"/>
              <a:gd name="connsiteX91" fmla="*/ 7642141 w 7713579"/>
              <a:gd name="connsiteY91" fmla="*/ 4498975 h 6858000"/>
              <a:gd name="connsiteX92" fmla="*/ 7661191 w 7713579"/>
              <a:gd name="connsiteY92" fmla="*/ 4537075 h 6858000"/>
              <a:gd name="connsiteX93" fmla="*/ 7677066 w 7713579"/>
              <a:gd name="connsiteY93" fmla="*/ 4579937 h 6858000"/>
              <a:gd name="connsiteX94" fmla="*/ 7691354 w 7713579"/>
              <a:gd name="connsiteY94" fmla="*/ 4625975 h 6858000"/>
              <a:gd name="connsiteX95" fmla="*/ 7702466 w 7713579"/>
              <a:gd name="connsiteY95" fmla="*/ 4678362 h 6858000"/>
              <a:gd name="connsiteX96" fmla="*/ 7710404 w 7713579"/>
              <a:gd name="connsiteY96" fmla="*/ 4738687 h 6858000"/>
              <a:gd name="connsiteX97" fmla="*/ 7713579 w 7713579"/>
              <a:gd name="connsiteY97" fmla="*/ 4806950 h 6858000"/>
              <a:gd name="connsiteX98" fmla="*/ 7710404 w 7713579"/>
              <a:gd name="connsiteY98" fmla="*/ 4875212 h 6858000"/>
              <a:gd name="connsiteX99" fmla="*/ 7702466 w 7713579"/>
              <a:gd name="connsiteY99" fmla="*/ 4935537 h 6858000"/>
              <a:gd name="connsiteX100" fmla="*/ 7691354 w 7713579"/>
              <a:gd name="connsiteY100" fmla="*/ 4987925 h 6858000"/>
              <a:gd name="connsiteX101" fmla="*/ 7677066 w 7713579"/>
              <a:gd name="connsiteY101" fmla="*/ 5033962 h 6858000"/>
              <a:gd name="connsiteX102" fmla="*/ 7661191 w 7713579"/>
              <a:gd name="connsiteY102" fmla="*/ 5075237 h 6858000"/>
              <a:gd name="connsiteX103" fmla="*/ 7642141 w 7713579"/>
              <a:gd name="connsiteY103" fmla="*/ 5114925 h 6858000"/>
              <a:gd name="connsiteX104" fmla="*/ 7623091 w 7713579"/>
              <a:gd name="connsiteY104" fmla="*/ 5149850 h 6858000"/>
              <a:gd name="connsiteX105" fmla="*/ 7604041 w 7713579"/>
              <a:gd name="connsiteY105" fmla="*/ 5186362 h 6858000"/>
              <a:gd name="connsiteX106" fmla="*/ 7586579 w 7713579"/>
              <a:gd name="connsiteY106" fmla="*/ 5226050 h 6858000"/>
              <a:gd name="connsiteX107" fmla="*/ 7569116 w 7713579"/>
              <a:gd name="connsiteY107" fmla="*/ 5268912 h 6858000"/>
              <a:gd name="connsiteX108" fmla="*/ 7554829 w 7713579"/>
              <a:gd name="connsiteY108" fmla="*/ 5313362 h 6858000"/>
              <a:gd name="connsiteX109" fmla="*/ 7545304 w 7713579"/>
              <a:gd name="connsiteY109" fmla="*/ 5365750 h 6858000"/>
              <a:gd name="connsiteX110" fmla="*/ 7535779 w 7713579"/>
              <a:gd name="connsiteY110" fmla="*/ 5426075 h 6858000"/>
              <a:gd name="connsiteX111" fmla="*/ 7534191 w 7713579"/>
              <a:gd name="connsiteY111" fmla="*/ 5494337 h 6858000"/>
              <a:gd name="connsiteX112" fmla="*/ 7535779 w 7713579"/>
              <a:gd name="connsiteY112" fmla="*/ 5562600 h 6858000"/>
              <a:gd name="connsiteX113" fmla="*/ 7545304 w 7713579"/>
              <a:gd name="connsiteY113" fmla="*/ 5622925 h 6858000"/>
              <a:gd name="connsiteX114" fmla="*/ 7554829 w 7713579"/>
              <a:gd name="connsiteY114" fmla="*/ 5675312 h 6858000"/>
              <a:gd name="connsiteX115" fmla="*/ 7569116 w 7713579"/>
              <a:gd name="connsiteY115" fmla="*/ 5721350 h 6858000"/>
              <a:gd name="connsiteX116" fmla="*/ 7586579 w 7713579"/>
              <a:gd name="connsiteY116" fmla="*/ 5762625 h 6858000"/>
              <a:gd name="connsiteX117" fmla="*/ 7604041 w 7713579"/>
              <a:gd name="connsiteY117" fmla="*/ 5802312 h 6858000"/>
              <a:gd name="connsiteX118" fmla="*/ 7623091 w 7713579"/>
              <a:gd name="connsiteY118" fmla="*/ 5840412 h 6858000"/>
              <a:gd name="connsiteX119" fmla="*/ 7642141 w 7713579"/>
              <a:gd name="connsiteY119" fmla="*/ 5876925 h 6858000"/>
              <a:gd name="connsiteX120" fmla="*/ 7661191 w 7713579"/>
              <a:gd name="connsiteY120" fmla="*/ 5915025 h 6858000"/>
              <a:gd name="connsiteX121" fmla="*/ 7677066 w 7713579"/>
              <a:gd name="connsiteY121" fmla="*/ 5956300 h 6858000"/>
              <a:gd name="connsiteX122" fmla="*/ 7691354 w 7713579"/>
              <a:gd name="connsiteY122" fmla="*/ 6003925 h 6858000"/>
              <a:gd name="connsiteX123" fmla="*/ 7702466 w 7713579"/>
              <a:gd name="connsiteY123" fmla="*/ 6056312 h 6858000"/>
              <a:gd name="connsiteX124" fmla="*/ 7710404 w 7713579"/>
              <a:gd name="connsiteY124" fmla="*/ 6113462 h 6858000"/>
              <a:gd name="connsiteX125" fmla="*/ 7713579 w 7713579"/>
              <a:gd name="connsiteY125" fmla="*/ 6183312 h 6858000"/>
              <a:gd name="connsiteX126" fmla="*/ 7710404 w 7713579"/>
              <a:gd name="connsiteY126" fmla="*/ 6251575 h 6858000"/>
              <a:gd name="connsiteX127" fmla="*/ 7702466 w 7713579"/>
              <a:gd name="connsiteY127" fmla="*/ 6311900 h 6858000"/>
              <a:gd name="connsiteX128" fmla="*/ 7691354 w 7713579"/>
              <a:gd name="connsiteY128" fmla="*/ 6361112 h 6858000"/>
              <a:gd name="connsiteX129" fmla="*/ 7677066 w 7713579"/>
              <a:gd name="connsiteY129" fmla="*/ 6407150 h 6858000"/>
              <a:gd name="connsiteX130" fmla="*/ 7661191 w 7713579"/>
              <a:gd name="connsiteY130" fmla="*/ 6448425 h 6858000"/>
              <a:gd name="connsiteX131" fmla="*/ 7643729 w 7713579"/>
              <a:gd name="connsiteY131" fmla="*/ 6488112 h 6858000"/>
              <a:gd name="connsiteX132" fmla="*/ 7626266 w 7713579"/>
              <a:gd name="connsiteY132" fmla="*/ 6523037 h 6858000"/>
              <a:gd name="connsiteX133" fmla="*/ 7607216 w 7713579"/>
              <a:gd name="connsiteY133" fmla="*/ 6561137 h 6858000"/>
              <a:gd name="connsiteX134" fmla="*/ 7588166 w 7713579"/>
              <a:gd name="connsiteY134" fmla="*/ 6597650 h 6858000"/>
              <a:gd name="connsiteX135" fmla="*/ 7572291 w 7713579"/>
              <a:gd name="connsiteY135" fmla="*/ 6640512 h 6858000"/>
              <a:gd name="connsiteX136" fmla="*/ 7556416 w 7713579"/>
              <a:gd name="connsiteY136" fmla="*/ 6683375 h 6858000"/>
              <a:gd name="connsiteX137" fmla="*/ 7546891 w 7713579"/>
              <a:gd name="connsiteY137" fmla="*/ 6735762 h 6858000"/>
              <a:gd name="connsiteX138" fmla="*/ 7538954 w 7713579"/>
              <a:gd name="connsiteY138" fmla="*/ 6791325 h 6858000"/>
              <a:gd name="connsiteX139" fmla="*/ 7534191 w 7713579"/>
              <a:gd name="connsiteY139" fmla="*/ 6858000 h 6858000"/>
              <a:gd name="connsiteX140" fmla="*/ 0 w 7713579"/>
              <a:gd name="connsiteY140" fmla="*/ 6858000 h 6858000"/>
              <a:gd name="connsiteX141" fmla="*/ 0 w 7713579"/>
              <a:gd name="connsiteY14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7713579" h="6858000">
                <a:moveTo>
                  <a:pt x="0" y="0"/>
                </a:moveTo>
                <a:lnTo>
                  <a:pt x="7534191" y="0"/>
                </a:lnTo>
                <a:lnTo>
                  <a:pt x="7538954" y="66675"/>
                </a:lnTo>
                <a:lnTo>
                  <a:pt x="7546891" y="122237"/>
                </a:lnTo>
                <a:lnTo>
                  <a:pt x="7556416" y="174625"/>
                </a:lnTo>
                <a:lnTo>
                  <a:pt x="7572291" y="217487"/>
                </a:lnTo>
                <a:lnTo>
                  <a:pt x="7588166" y="260350"/>
                </a:lnTo>
                <a:lnTo>
                  <a:pt x="7607216" y="296862"/>
                </a:lnTo>
                <a:lnTo>
                  <a:pt x="7626266" y="334962"/>
                </a:lnTo>
                <a:lnTo>
                  <a:pt x="7643729" y="369887"/>
                </a:lnTo>
                <a:lnTo>
                  <a:pt x="7661191" y="409575"/>
                </a:lnTo>
                <a:lnTo>
                  <a:pt x="7677066" y="450850"/>
                </a:lnTo>
                <a:lnTo>
                  <a:pt x="7691354" y="496887"/>
                </a:lnTo>
                <a:lnTo>
                  <a:pt x="7702466" y="546100"/>
                </a:lnTo>
                <a:lnTo>
                  <a:pt x="7710404" y="606425"/>
                </a:lnTo>
                <a:lnTo>
                  <a:pt x="7713579" y="673100"/>
                </a:lnTo>
                <a:lnTo>
                  <a:pt x="7710404" y="744537"/>
                </a:lnTo>
                <a:lnTo>
                  <a:pt x="7702466" y="801687"/>
                </a:lnTo>
                <a:lnTo>
                  <a:pt x="7691354" y="854075"/>
                </a:lnTo>
                <a:lnTo>
                  <a:pt x="7677066" y="901700"/>
                </a:lnTo>
                <a:lnTo>
                  <a:pt x="7661191" y="942975"/>
                </a:lnTo>
                <a:lnTo>
                  <a:pt x="7642141" y="981075"/>
                </a:lnTo>
                <a:lnTo>
                  <a:pt x="7623091" y="1017587"/>
                </a:lnTo>
                <a:lnTo>
                  <a:pt x="7604041" y="1055687"/>
                </a:lnTo>
                <a:lnTo>
                  <a:pt x="7586579" y="1095375"/>
                </a:lnTo>
                <a:lnTo>
                  <a:pt x="7569116" y="1136650"/>
                </a:lnTo>
                <a:lnTo>
                  <a:pt x="7554829" y="1182687"/>
                </a:lnTo>
                <a:lnTo>
                  <a:pt x="7545304" y="1235075"/>
                </a:lnTo>
                <a:lnTo>
                  <a:pt x="7535779" y="1295400"/>
                </a:lnTo>
                <a:lnTo>
                  <a:pt x="7534191" y="1363662"/>
                </a:lnTo>
                <a:lnTo>
                  <a:pt x="7535779" y="1431925"/>
                </a:lnTo>
                <a:lnTo>
                  <a:pt x="7545304" y="1492250"/>
                </a:lnTo>
                <a:lnTo>
                  <a:pt x="7554829" y="1544637"/>
                </a:lnTo>
                <a:lnTo>
                  <a:pt x="7569116" y="1589087"/>
                </a:lnTo>
                <a:lnTo>
                  <a:pt x="7586579" y="1631950"/>
                </a:lnTo>
                <a:lnTo>
                  <a:pt x="7604041" y="1671637"/>
                </a:lnTo>
                <a:lnTo>
                  <a:pt x="7623091" y="1708150"/>
                </a:lnTo>
                <a:lnTo>
                  <a:pt x="7642141" y="1743075"/>
                </a:lnTo>
                <a:lnTo>
                  <a:pt x="7661191" y="1782762"/>
                </a:lnTo>
                <a:lnTo>
                  <a:pt x="7677066" y="1824037"/>
                </a:lnTo>
                <a:lnTo>
                  <a:pt x="7691354" y="1870075"/>
                </a:lnTo>
                <a:lnTo>
                  <a:pt x="7702466" y="1922462"/>
                </a:lnTo>
                <a:lnTo>
                  <a:pt x="7710404" y="1982787"/>
                </a:lnTo>
                <a:lnTo>
                  <a:pt x="7713579" y="2051050"/>
                </a:lnTo>
                <a:lnTo>
                  <a:pt x="7710404" y="2119312"/>
                </a:lnTo>
                <a:lnTo>
                  <a:pt x="7702466" y="2179637"/>
                </a:lnTo>
                <a:lnTo>
                  <a:pt x="7691354" y="2232025"/>
                </a:lnTo>
                <a:lnTo>
                  <a:pt x="7677066" y="2278062"/>
                </a:lnTo>
                <a:lnTo>
                  <a:pt x="7661191" y="2319337"/>
                </a:lnTo>
                <a:lnTo>
                  <a:pt x="7642141" y="2359025"/>
                </a:lnTo>
                <a:lnTo>
                  <a:pt x="7623091" y="2395537"/>
                </a:lnTo>
                <a:lnTo>
                  <a:pt x="7604041" y="2433637"/>
                </a:lnTo>
                <a:lnTo>
                  <a:pt x="7586579" y="2471737"/>
                </a:lnTo>
                <a:lnTo>
                  <a:pt x="7569116" y="2513012"/>
                </a:lnTo>
                <a:lnTo>
                  <a:pt x="7554829" y="2560637"/>
                </a:lnTo>
                <a:lnTo>
                  <a:pt x="7545304" y="2613025"/>
                </a:lnTo>
                <a:lnTo>
                  <a:pt x="7535779" y="2671762"/>
                </a:lnTo>
                <a:lnTo>
                  <a:pt x="7534191" y="2741612"/>
                </a:lnTo>
                <a:lnTo>
                  <a:pt x="7535779" y="2809875"/>
                </a:lnTo>
                <a:lnTo>
                  <a:pt x="7545304" y="2868612"/>
                </a:lnTo>
                <a:lnTo>
                  <a:pt x="7554829" y="2922587"/>
                </a:lnTo>
                <a:lnTo>
                  <a:pt x="7569116" y="2967037"/>
                </a:lnTo>
                <a:lnTo>
                  <a:pt x="7586579" y="3009900"/>
                </a:lnTo>
                <a:lnTo>
                  <a:pt x="7604041" y="3046412"/>
                </a:lnTo>
                <a:lnTo>
                  <a:pt x="7623091" y="3084512"/>
                </a:lnTo>
                <a:lnTo>
                  <a:pt x="7642141" y="3121025"/>
                </a:lnTo>
                <a:lnTo>
                  <a:pt x="7661191" y="3160712"/>
                </a:lnTo>
                <a:lnTo>
                  <a:pt x="7677066" y="3201987"/>
                </a:lnTo>
                <a:lnTo>
                  <a:pt x="7691354" y="3248025"/>
                </a:lnTo>
                <a:lnTo>
                  <a:pt x="7702466" y="3300412"/>
                </a:lnTo>
                <a:lnTo>
                  <a:pt x="7710404" y="3360737"/>
                </a:lnTo>
                <a:lnTo>
                  <a:pt x="7713579" y="3427412"/>
                </a:lnTo>
                <a:lnTo>
                  <a:pt x="7710404" y="3497262"/>
                </a:lnTo>
                <a:lnTo>
                  <a:pt x="7702466" y="3557587"/>
                </a:lnTo>
                <a:lnTo>
                  <a:pt x="7691354" y="3609975"/>
                </a:lnTo>
                <a:lnTo>
                  <a:pt x="7677066" y="3656012"/>
                </a:lnTo>
                <a:lnTo>
                  <a:pt x="7661191" y="3697287"/>
                </a:lnTo>
                <a:lnTo>
                  <a:pt x="7642141" y="3736975"/>
                </a:lnTo>
                <a:lnTo>
                  <a:pt x="7604041" y="3811587"/>
                </a:lnTo>
                <a:lnTo>
                  <a:pt x="7586579" y="3848100"/>
                </a:lnTo>
                <a:lnTo>
                  <a:pt x="7569116" y="3890962"/>
                </a:lnTo>
                <a:lnTo>
                  <a:pt x="7554829" y="3935412"/>
                </a:lnTo>
                <a:lnTo>
                  <a:pt x="7545304" y="3987800"/>
                </a:lnTo>
                <a:lnTo>
                  <a:pt x="7535779" y="4048125"/>
                </a:lnTo>
                <a:lnTo>
                  <a:pt x="7534191" y="4116387"/>
                </a:lnTo>
                <a:lnTo>
                  <a:pt x="7535779" y="4186237"/>
                </a:lnTo>
                <a:lnTo>
                  <a:pt x="7545304" y="4244975"/>
                </a:lnTo>
                <a:lnTo>
                  <a:pt x="7554829" y="4297362"/>
                </a:lnTo>
                <a:lnTo>
                  <a:pt x="7569116" y="4343400"/>
                </a:lnTo>
                <a:lnTo>
                  <a:pt x="7586579" y="4386262"/>
                </a:lnTo>
                <a:lnTo>
                  <a:pt x="7604041" y="4424362"/>
                </a:lnTo>
                <a:lnTo>
                  <a:pt x="7642141" y="4498975"/>
                </a:lnTo>
                <a:lnTo>
                  <a:pt x="7661191" y="4537075"/>
                </a:lnTo>
                <a:lnTo>
                  <a:pt x="7677066" y="4579937"/>
                </a:lnTo>
                <a:lnTo>
                  <a:pt x="7691354" y="4625975"/>
                </a:lnTo>
                <a:lnTo>
                  <a:pt x="7702466" y="4678362"/>
                </a:lnTo>
                <a:lnTo>
                  <a:pt x="7710404" y="4738687"/>
                </a:lnTo>
                <a:lnTo>
                  <a:pt x="7713579" y="4806950"/>
                </a:lnTo>
                <a:lnTo>
                  <a:pt x="7710404" y="4875212"/>
                </a:lnTo>
                <a:lnTo>
                  <a:pt x="7702466" y="4935537"/>
                </a:lnTo>
                <a:lnTo>
                  <a:pt x="7691354" y="4987925"/>
                </a:lnTo>
                <a:lnTo>
                  <a:pt x="7677066" y="5033962"/>
                </a:lnTo>
                <a:lnTo>
                  <a:pt x="7661191" y="5075237"/>
                </a:lnTo>
                <a:lnTo>
                  <a:pt x="7642141" y="5114925"/>
                </a:lnTo>
                <a:lnTo>
                  <a:pt x="7623091" y="5149850"/>
                </a:lnTo>
                <a:lnTo>
                  <a:pt x="7604041" y="5186362"/>
                </a:lnTo>
                <a:lnTo>
                  <a:pt x="7586579" y="5226050"/>
                </a:lnTo>
                <a:lnTo>
                  <a:pt x="7569116" y="5268912"/>
                </a:lnTo>
                <a:lnTo>
                  <a:pt x="7554829" y="5313362"/>
                </a:lnTo>
                <a:lnTo>
                  <a:pt x="7545304" y="5365750"/>
                </a:lnTo>
                <a:lnTo>
                  <a:pt x="7535779" y="5426075"/>
                </a:lnTo>
                <a:lnTo>
                  <a:pt x="7534191" y="5494337"/>
                </a:lnTo>
                <a:lnTo>
                  <a:pt x="7535779" y="5562600"/>
                </a:lnTo>
                <a:lnTo>
                  <a:pt x="7545304" y="5622925"/>
                </a:lnTo>
                <a:lnTo>
                  <a:pt x="7554829" y="5675312"/>
                </a:lnTo>
                <a:lnTo>
                  <a:pt x="7569116" y="5721350"/>
                </a:lnTo>
                <a:lnTo>
                  <a:pt x="7586579" y="5762625"/>
                </a:lnTo>
                <a:lnTo>
                  <a:pt x="7604041" y="5802312"/>
                </a:lnTo>
                <a:lnTo>
                  <a:pt x="7623091" y="5840412"/>
                </a:lnTo>
                <a:lnTo>
                  <a:pt x="7642141" y="5876925"/>
                </a:lnTo>
                <a:lnTo>
                  <a:pt x="7661191" y="5915025"/>
                </a:lnTo>
                <a:lnTo>
                  <a:pt x="7677066" y="5956300"/>
                </a:lnTo>
                <a:lnTo>
                  <a:pt x="7691354" y="6003925"/>
                </a:lnTo>
                <a:lnTo>
                  <a:pt x="7702466" y="6056312"/>
                </a:lnTo>
                <a:lnTo>
                  <a:pt x="7710404" y="6113462"/>
                </a:lnTo>
                <a:lnTo>
                  <a:pt x="7713579" y="6183312"/>
                </a:lnTo>
                <a:lnTo>
                  <a:pt x="7710404" y="6251575"/>
                </a:lnTo>
                <a:lnTo>
                  <a:pt x="7702466" y="6311900"/>
                </a:lnTo>
                <a:lnTo>
                  <a:pt x="7691354" y="6361112"/>
                </a:lnTo>
                <a:lnTo>
                  <a:pt x="7677066" y="6407150"/>
                </a:lnTo>
                <a:lnTo>
                  <a:pt x="7661191" y="6448425"/>
                </a:lnTo>
                <a:lnTo>
                  <a:pt x="7643729" y="6488112"/>
                </a:lnTo>
                <a:lnTo>
                  <a:pt x="7626266" y="6523037"/>
                </a:lnTo>
                <a:lnTo>
                  <a:pt x="7607216" y="6561137"/>
                </a:lnTo>
                <a:lnTo>
                  <a:pt x="7588166" y="6597650"/>
                </a:lnTo>
                <a:lnTo>
                  <a:pt x="7572291" y="6640512"/>
                </a:lnTo>
                <a:lnTo>
                  <a:pt x="7556416" y="6683375"/>
                </a:lnTo>
                <a:lnTo>
                  <a:pt x="7546891" y="6735762"/>
                </a:lnTo>
                <a:lnTo>
                  <a:pt x="7538954" y="6791325"/>
                </a:lnTo>
                <a:lnTo>
                  <a:pt x="7534191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7" name="Espace réservé pour une image  2"/>
          <p:cNvPicPr/>
          <p:nvPr/>
        </p:nvPicPr>
        <p:blipFill>
          <a:blip r:embed="rId3"/>
          <a:stretch/>
        </p:blipFill>
        <p:spPr>
          <a:xfrm>
            <a:off x="632560" y="1491759"/>
            <a:ext cx="4974082" cy="4576155"/>
          </a:xfrm>
          <a:prstGeom prst="rect">
            <a:avLst/>
          </a:prstGeom>
        </p:spPr>
      </p:pic>
      <p:sp>
        <p:nvSpPr>
          <p:cNvPr id="218" name="CustomShape 2"/>
          <p:cNvSpPr/>
          <p:nvPr/>
        </p:nvSpPr>
        <p:spPr>
          <a:xfrm>
            <a:off x="6628342" y="2519891"/>
            <a:ext cx="2819722" cy="423818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strike="noStrike" spc="-1" dirty="0">
                <a:solidFill>
                  <a:schemeClr val="tx1">
                    <a:alpha val="60000"/>
                  </a:schemeClr>
                </a:solidFill>
              </a:rPr>
              <a:t>Cigarette </a:t>
            </a:r>
            <a:r>
              <a:rPr lang="en-US" b="0" strike="noStrike" spc="-1" dirty="0" err="1">
                <a:solidFill>
                  <a:schemeClr val="tx1">
                    <a:alpha val="60000"/>
                  </a:schemeClr>
                </a:solidFill>
              </a:rPr>
              <a:t>comme</a:t>
            </a:r>
            <a:r>
              <a:rPr lang="en-US" b="0" strike="noStrike" spc="-1" dirty="0">
                <a:solidFill>
                  <a:schemeClr val="tx1">
                    <a:alpha val="60000"/>
                  </a:schemeClr>
                </a:solidFill>
              </a:rPr>
              <a:t> </a:t>
            </a:r>
            <a:r>
              <a:rPr lang="en-US" b="0" strike="noStrike" spc="-1" dirty="0" err="1">
                <a:solidFill>
                  <a:schemeClr val="tx1">
                    <a:alpha val="60000"/>
                  </a:schemeClr>
                </a:solidFill>
              </a:rPr>
              <a:t>seringue</a:t>
            </a:r>
            <a:r>
              <a:rPr lang="en-US" b="0" strike="noStrike" spc="-1" dirty="0">
                <a:solidFill>
                  <a:schemeClr val="tx1">
                    <a:alpha val="60000"/>
                  </a:schemeClr>
                </a:solidFill>
              </a:rPr>
              <a:t> à Nicotine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b="0" strike="noStrike" spc="-1" dirty="0">
              <a:solidFill>
                <a:schemeClr val="tx1">
                  <a:alpha val="60000"/>
                </a:schemeClr>
              </a:solidFill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b="0" strike="noStrike" spc="-1" dirty="0">
              <a:solidFill>
                <a:schemeClr val="tx1">
                  <a:alpha val="60000"/>
                </a:schemeClr>
              </a:solidFill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strike="noStrike" spc="-1" dirty="0">
                <a:solidFill>
                  <a:schemeClr val="tx1">
                    <a:alpha val="60000"/>
                  </a:schemeClr>
                </a:solidFill>
              </a:rPr>
              <a:t>A </a:t>
            </a:r>
            <a:r>
              <a:rPr lang="en-US" b="0" strike="noStrike" spc="-1" dirty="0" err="1">
                <a:solidFill>
                  <a:schemeClr val="tx1">
                    <a:alpha val="60000"/>
                  </a:schemeClr>
                </a:solidFill>
              </a:rPr>
              <a:t>chaque</a:t>
            </a:r>
            <a:r>
              <a:rPr lang="en-US" b="0" strike="noStrike" spc="-1" dirty="0">
                <a:solidFill>
                  <a:schemeClr val="tx1">
                    <a:alpha val="60000"/>
                  </a:schemeClr>
                </a:solidFill>
              </a:rPr>
              <a:t> </a:t>
            </a:r>
            <a:r>
              <a:rPr lang="en-US" b="0" strike="noStrike" spc="-1" dirty="0" err="1">
                <a:solidFill>
                  <a:schemeClr val="tx1">
                    <a:alpha val="60000"/>
                  </a:schemeClr>
                </a:solidFill>
              </a:rPr>
              <a:t>bouffée</a:t>
            </a:r>
            <a:r>
              <a:rPr lang="en-US" b="0" strike="noStrike" spc="-1" dirty="0">
                <a:solidFill>
                  <a:schemeClr val="tx1">
                    <a:alpha val="60000"/>
                  </a:schemeClr>
                </a:solidFill>
              </a:rPr>
              <a:t> la nicotine met 7 </a:t>
            </a:r>
            <a:r>
              <a:rPr lang="en-US" b="0" strike="noStrike" spc="-1" dirty="0" err="1">
                <a:solidFill>
                  <a:schemeClr val="tx1">
                    <a:alpha val="60000"/>
                  </a:schemeClr>
                </a:solidFill>
              </a:rPr>
              <a:t>secondes</a:t>
            </a:r>
            <a:r>
              <a:rPr lang="en-US" b="0" strike="noStrike" spc="-1" dirty="0">
                <a:solidFill>
                  <a:schemeClr val="tx1">
                    <a:alpha val="60000"/>
                  </a:schemeClr>
                </a:solidFill>
              </a:rPr>
              <a:t> pour </a:t>
            </a:r>
            <a:r>
              <a:rPr lang="en-US" b="0" strike="noStrike" spc="-1" dirty="0" err="1">
                <a:solidFill>
                  <a:schemeClr val="tx1">
                    <a:alpha val="60000"/>
                  </a:schemeClr>
                </a:solidFill>
              </a:rPr>
              <a:t>atteindre</a:t>
            </a:r>
            <a:r>
              <a:rPr lang="en-US" b="0" strike="noStrike" spc="-1" dirty="0">
                <a:solidFill>
                  <a:schemeClr val="tx1">
                    <a:alpha val="60000"/>
                  </a:schemeClr>
                </a:solidFill>
              </a:rPr>
              <a:t> le </a:t>
            </a:r>
            <a:r>
              <a:rPr lang="en-US" b="0" strike="noStrike" spc="-1" dirty="0" err="1">
                <a:solidFill>
                  <a:schemeClr val="tx1">
                    <a:alpha val="60000"/>
                  </a:schemeClr>
                </a:solidFill>
              </a:rPr>
              <a:t>cerveau</a:t>
            </a:r>
            <a:r>
              <a:rPr lang="en-US" b="0" strike="noStrike" spc="-1" dirty="0">
                <a:solidFill>
                  <a:schemeClr val="tx1">
                    <a:alpha val="60000"/>
                  </a:schemeClr>
                </a:solidFill>
              </a:rPr>
              <a:t>.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b="0" strike="noStrike" spc="-1" dirty="0">
              <a:solidFill>
                <a:schemeClr val="tx1">
                  <a:alpha val="60000"/>
                </a:schemeClr>
              </a:solidFill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b="0" strike="noStrike" spc="-1" dirty="0">
              <a:solidFill>
                <a:schemeClr val="tx1">
                  <a:alpha val="60000"/>
                </a:schemeClr>
              </a:solidFill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0" strike="noStrike" spc="-1" dirty="0" err="1">
                <a:solidFill>
                  <a:schemeClr val="tx1">
                    <a:alpha val="60000"/>
                  </a:schemeClr>
                </a:solidFill>
              </a:rPr>
              <a:t>Répétition</a:t>
            </a:r>
            <a:r>
              <a:rPr lang="en-US" b="0" strike="noStrike" spc="-1" dirty="0">
                <a:solidFill>
                  <a:schemeClr val="tx1">
                    <a:alpha val="60000"/>
                  </a:schemeClr>
                </a:solidFill>
              </a:rPr>
              <a:t> 10 </a:t>
            </a:r>
            <a:r>
              <a:rPr lang="en-US" b="0" strike="noStrike" spc="-1" dirty="0" err="1">
                <a:solidFill>
                  <a:schemeClr val="tx1">
                    <a:alpha val="60000"/>
                  </a:schemeClr>
                </a:solidFill>
              </a:rPr>
              <a:t>fois</a:t>
            </a:r>
            <a:r>
              <a:rPr lang="en-US" b="0" strike="noStrike" spc="-1" dirty="0">
                <a:solidFill>
                  <a:schemeClr val="tx1">
                    <a:alpha val="60000"/>
                  </a:schemeClr>
                </a:solidFill>
              </a:rPr>
              <a:t> par cigarette </a:t>
            </a:r>
            <a:r>
              <a:rPr lang="en-US" b="0" strike="noStrike" spc="-1" dirty="0" err="1">
                <a:solidFill>
                  <a:schemeClr val="tx1">
                    <a:alpha val="60000"/>
                  </a:schemeClr>
                </a:solidFill>
              </a:rPr>
              <a:t>fumée</a:t>
            </a:r>
            <a:r>
              <a:rPr lang="en-US" b="0" strike="noStrike" spc="-1" dirty="0">
                <a:solidFill>
                  <a:schemeClr val="tx1">
                    <a:alpha val="60000"/>
                  </a:schemeClr>
                </a:solidFill>
              </a:rPr>
              <a:t> Entretien de la dépendance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b="0" strike="noStrike" spc="-1" dirty="0">
              <a:solidFill>
                <a:schemeClr val="tx1">
                  <a:alpha val="60000"/>
                </a:schemeClr>
              </a:soli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b="0" strike="noStrike" spc="-1" dirty="0">
                <a:solidFill>
                  <a:schemeClr val="tx1">
                    <a:alpha val="60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Image 1"/>
          <p:cNvPicPr/>
          <p:nvPr/>
        </p:nvPicPr>
        <p:blipFill>
          <a:blip r:embed="rId3"/>
          <a:stretch/>
        </p:blipFill>
        <p:spPr>
          <a:xfrm>
            <a:off x="2156959" y="1142787"/>
            <a:ext cx="5498933" cy="50759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" name="Image 1"/>
          <p:cNvPicPr/>
          <p:nvPr/>
        </p:nvPicPr>
        <p:blipFill>
          <a:blip r:embed="rId3"/>
          <a:stretch/>
        </p:blipFill>
        <p:spPr>
          <a:xfrm>
            <a:off x="830180" y="264696"/>
            <a:ext cx="8650704" cy="67497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0" name="Image 1"/>
          <p:cNvPicPr/>
          <p:nvPr/>
        </p:nvPicPr>
        <p:blipFill>
          <a:blip r:embed="rId3"/>
          <a:stretch/>
        </p:blipFill>
        <p:spPr>
          <a:xfrm>
            <a:off x="503640" y="1562040"/>
            <a:ext cx="8925840" cy="5419800"/>
          </a:xfrm>
          <a:prstGeom prst="rect">
            <a:avLst/>
          </a:prstGeom>
          <a:ln>
            <a:noFill/>
          </a:ln>
        </p:spPr>
      </p:pic>
      <p:sp>
        <p:nvSpPr>
          <p:cNvPr id="221" name="CustomShape 1"/>
          <p:cNvSpPr/>
          <p:nvPr/>
        </p:nvSpPr>
        <p:spPr>
          <a:xfrm>
            <a:off x="504000" y="301320"/>
            <a:ext cx="9069480" cy="1260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44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Système de récompense</a:t>
            </a:r>
            <a:endParaRPr lang="fr-FR" sz="4400" b="0" strike="noStrike" spc="-1">
              <a:latin typeface="Arial"/>
            </a:endParaRPr>
          </a:p>
        </p:txBody>
      </p:sp>
      <p:sp>
        <p:nvSpPr>
          <p:cNvPr id="222" name="CustomShape 2"/>
          <p:cNvSpPr/>
          <p:nvPr/>
        </p:nvSpPr>
        <p:spPr>
          <a:xfrm>
            <a:off x="504000" y="1769040"/>
            <a:ext cx="9069480" cy="4382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0" name="Rectangle 89">
            <a:extLst>
              <a:ext uri="{FF2B5EF4-FFF2-40B4-BE49-F238E27FC236}">
                <a16:creationId xmlns="" xmlns:a16="http://schemas.microsoft.com/office/drawing/2014/main" id="{E8009B31-EE3C-4DCE-88F0-EA3FE2AB874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0078104" cy="75596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Freeform: Shape 91">
            <a:extLst>
              <a:ext uri="{FF2B5EF4-FFF2-40B4-BE49-F238E27FC236}">
                <a16:creationId xmlns="" xmlns:a16="http://schemas.microsoft.com/office/drawing/2014/main" id="{A82D9556-7EB0-4226-B5CF-E48584DA6B8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>
            <a:off x="6296756" y="1688242"/>
            <a:ext cx="3319299" cy="4248439"/>
          </a:xfrm>
          <a:custGeom>
            <a:avLst/>
            <a:gdLst>
              <a:gd name="connsiteX0" fmla="*/ 0 w 3850317"/>
              <a:gd name="connsiteY0" fmla="*/ 0 h 5978116"/>
              <a:gd name="connsiteX1" fmla="*/ 3850317 w 3850317"/>
              <a:gd name="connsiteY1" fmla="*/ 0 h 5978116"/>
              <a:gd name="connsiteX2" fmla="*/ 3840373 w 3850317"/>
              <a:gd name="connsiteY2" fmla="*/ 258313 h 5978116"/>
              <a:gd name="connsiteX3" fmla="*/ 3755448 w 3850317"/>
              <a:gd name="connsiteY3" fmla="*/ 1537847 h 5978116"/>
              <a:gd name="connsiteX4" fmla="*/ 3150490 w 3850317"/>
              <a:gd name="connsiteY4" fmla="*/ 3989537 h 5978116"/>
              <a:gd name="connsiteX5" fmla="*/ 3089544 w 3850317"/>
              <a:gd name="connsiteY5" fmla="*/ 3606200 h 5978116"/>
              <a:gd name="connsiteX6" fmla="*/ 2922635 w 3850317"/>
              <a:gd name="connsiteY6" fmla="*/ 4519351 h 5978116"/>
              <a:gd name="connsiteX7" fmla="*/ 2904628 w 3850317"/>
              <a:gd name="connsiteY7" fmla="*/ 4466023 h 5978116"/>
              <a:gd name="connsiteX8" fmla="*/ 2825329 w 3850317"/>
              <a:gd name="connsiteY8" fmla="*/ 4562983 h 5978116"/>
              <a:gd name="connsiteX9" fmla="*/ 2695127 w 3850317"/>
              <a:gd name="connsiteY9" fmla="*/ 4973329 h 5978116"/>
              <a:gd name="connsiteX10" fmla="*/ 2501208 w 3850317"/>
              <a:gd name="connsiteY10" fmla="*/ 4457366 h 5978116"/>
              <a:gd name="connsiteX11" fmla="*/ 2209291 w 3850317"/>
              <a:gd name="connsiteY11" fmla="*/ 5028388 h 5978116"/>
              <a:gd name="connsiteX12" fmla="*/ 2135532 w 3850317"/>
              <a:gd name="connsiteY12" fmla="*/ 5321344 h 5978116"/>
              <a:gd name="connsiteX13" fmla="*/ 2009139 w 3850317"/>
              <a:gd name="connsiteY13" fmla="*/ 4714655 h 5978116"/>
              <a:gd name="connsiteX14" fmla="*/ 1918759 w 3850317"/>
              <a:gd name="connsiteY14" fmla="*/ 4486454 h 5978116"/>
              <a:gd name="connsiteX15" fmla="*/ 1800676 w 3850317"/>
              <a:gd name="connsiteY15" fmla="*/ 4608346 h 5978116"/>
              <a:gd name="connsiteX16" fmla="*/ 1614721 w 3850317"/>
              <a:gd name="connsiteY16" fmla="*/ 5319612 h 5978116"/>
              <a:gd name="connsiteX17" fmla="*/ 1530921 w 3850317"/>
              <a:gd name="connsiteY17" fmla="*/ 5433540 h 5978116"/>
              <a:gd name="connsiteX18" fmla="*/ 1569705 w 3850317"/>
              <a:gd name="connsiteY18" fmla="*/ 4803650 h 5978116"/>
              <a:gd name="connsiteX19" fmla="*/ 1517416 w 3850317"/>
              <a:gd name="connsiteY19" fmla="*/ 4640204 h 5978116"/>
              <a:gd name="connsiteX20" fmla="*/ 1425997 w 3850317"/>
              <a:gd name="connsiteY20" fmla="*/ 4800187 h 5978116"/>
              <a:gd name="connsiteX21" fmla="*/ 1348083 w 3850317"/>
              <a:gd name="connsiteY21" fmla="*/ 5363245 h 5978116"/>
              <a:gd name="connsiteX22" fmla="*/ 1200566 w 3850317"/>
              <a:gd name="connsiteY22" fmla="*/ 5526691 h 5978116"/>
              <a:gd name="connsiteX23" fmla="*/ 1027770 w 3850317"/>
              <a:gd name="connsiteY23" fmla="*/ 5803718 h 5978116"/>
              <a:gd name="connsiteX24" fmla="*/ 892373 w 3850317"/>
              <a:gd name="connsiteY24" fmla="*/ 5604950 h 5978116"/>
              <a:gd name="connsiteX25" fmla="*/ 681487 w 3850317"/>
              <a:gd name="connsiteY25" fmla="*/ 5914528 h 5978116"/>
              <a:gd name="connsiteX26" fmla="*/ 414155 w 3850317"/>
              <a:gd name="connsiteY26" fmla="*/ 5817569 h 5978116"/>
              <a:gd name="connsiteX27" fmla="*/ 360135 w 3850317"/>
              <a:gd name="connsiteY27" fmla="*/ 5287062 h 5978116"/>
              <a:gd name="connsiteX28" fmla="*/ 281875 w 3850317"/>
              <a:gd name="connsiteY28" fmla="*/ 4677256 h 5978116"/>
              <a:gd name="connsiteX29" fmla="*/ 237897 w 3850317"/>
              <a:gd name="connsiteY29" fmla="*/ 4207696 h 5978116"/>
              <a:gd name="connsiteX30" fmla="*/ 145093 w 3850317"/>
              <a:gd name="connsiteY30" fmla="*/ 3878379 h 5978116"/>
              <a:gd name="connsiteX31" fmla="*/ 72373 w 3850317"/>
              <a:gd name="connsiteY31" fmla="*/ 2447189 h 5978116"/>
              <a:gd name="connsiteX32" fmla="*/ 0 w 3850317"/>
              <a:gd name="connsiteY32" fmla="*/ 0 h 5978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3850317" h="5978116">
                <a:moveTo>
                  <a:pt x="0" y="0"/>
                </a:moveTo>
                <a:lnTo>
                  <a:pt x="3850317" y="0"/>
                </a:lnTo>
                <a:lnTo>
                  <a:pt x="3840373" y="258313"/>
                </a:lnTo>
                <a:cubicBezTo>
                  <a:pt x="3816350" y="852957"/>
                  <a:pt x="3786959" y="1372106"/>
                  <a:pt x="3755448" y="1537847"/>
                </a:cubicBezTo>
                <a:cubicBezTo>
                  <a:pt x="3300085" y="3936555"/>
                  <a:pt x="3150490" y="3989537"/>
                  <a:pt x="3150490" y="3989537"/>
                </a:cubicBezTo>
                <a:cubicBezTo>
                  <a:pt x="3150490" y="3989537"/>
                  <a:pt x="3124172" y="3732940"/>
                  <a:pt x="3089544" y="3606200"/>
                </a:cubicBezTo>
                <a:cubicBezTo>
                  <a:pt x="3082618" y="3784537"/>
                  <a:pt x="2946529" y="4491302"/>
                  <a:pt x="2922635" y="4519351"/>
                </a:cubicBezTo>
                <a:cubicBezTo>
                  <a:pt x="2916749" y="4502729"/>
                  <a:pt x="2910515" y="4484030"/>
                  <a:pt x="2904628" y="4466023"/>
                </a:cubicBezTo>
                <a:cubicBezTo>
                  <a:pt x="2884890" y="4501344"/>
                  <a:pt x="2859958" y="4534241"/>
                  <a:pt x="2825329" y="4562983"/>
                </a:cubicBezTo>
                <a:cubicBezTo>
                  <a:pt x="2706208" y="4662020"/>
                  <a:pt x="2743260" y="4833430"/>
                  <a:pt x="2695127" y="4973329"/>
                </a:cubicBezTo>
                <a:cubicBezTo>
                  <a:pt x="2446495" y="4877408"/>
                  <a:pt x="2545186" y="4641589"/>
                  <a:pt x="2501208" y="4457366"/>
                </a:cubicBezTo>
                <a:cubicBezTo>
                  <a:pt x="2341225" y="4936277"/>
                  <a:pt x="2267120" y="4837932"/>
                  <a:pt x="2209291" y="5028388"/>
                </a:cubicBezTo>
                <a:cubicBezTo>
                  <a:pt x="2137610" y="5264900"/>
                  <a:pt x="2135532" y="5321344"/>
                  <a:pt x="2135532" y="5321344"/>
                </a:cubicBezTo>
                <a:cubicBezTo>
                  <a:pt x="2004983" y="5137467"/>
                  <a:pt x="2054502" y="4933506"/>
                  <a:pt x="2009139" y="4714655"/>
                </a:cubicBezTo>
                <a:cubicBezTo>
                  <a:pt x="1956503" y="4642281"/>
                  <a:pt x="1932264" y="4565753"/>
                  <a:pt x="1918759" y="4486454"/>
                </a:cubicBezTo>
                <a:cubicBezTo>
                  <a:pt x="1889671" y="4439359"/>
                  <a:pt x="1848463" y="4656479"/>
                  <a:pt x="1800676" y="4608346"/>
                </a:cubicBezTo>
                <a:cubicBezTo>
                  <a:pt x="1760507" y="4832391"/>
                  <a:pt x="1681208" y="5047087"/>
                  <a:pt x="1614721" y="5319612"/>
                </a:cubicBezTo>
                <a:cubicBezTo>
                  <a:pt x="1580786" y="5457780"/>
                  <a:pt x="1530574" y="5446352"/>
                  <a:pt x="1530921" y="5433540"/>
                </a:cubicBezTo>
                <a:cubicBezTo>
                  <a:pt x="1532998" y="5109418"/>
                  <a:pt x="1600177" y="5128464"/>
                  <a:pt x="1569705" y="4803650"/>
                </a:cubicBezTo>
                <a:cubicBezTo>
                  <a:pt x="1566242" y="4746167"/>
                  <a:pt x="1596022" y="4651631"/>
                  <a:pt x="1517416" y="4640204"/>
                </a:cubicBezTo>
                <a:cubicBezTo>
                  <a:pt x="1415608" y="4628430"/>
                  <a:pt x="1436385" y="4747898"/>
                  <a:pt x="1425997" y="4800187"/>
                </a:cubicBezTo>
                <a:cubicBezTo>
                  <a:pt x="1389291" y="5009342"/>
                  <a:pt x="1370938" y="5149241"/>
                  <a:pt x="1348083" y="5363245"/>
                </a:cubicBezTo>
                <a:cubicBezTo>
                  <a:pt x="1336655" y="5453625"/>
                  <a:pt x="1352931" y="5563743"/>
                  <a:pt x="1200566" y="5526691"/>
                </a:cubicBezTo>
                <a:cubicBezTo>
                  <a:pt x="1051664" y="5551623"/>
                  <a:pt x="1099105" y="5719570"/>
                  <a:pt x="1027770" y="5803718"/>
                </a:cubicBezTo>
                <a:cubicBezTo>
                  <a:pt x="945009" y="5758701"/>
                  <a:pt x="1003184" y="5640964"/>
                  <a:pt x="892373" y="5604950"/>
                </a:cubicBezTo>
                <a:cubicBezTo>
                  <a:pt x="925963" y="5772552"/>
                  <a:pt x="680448" y="5747619"/>
                  <a:pt x="681487" y="5914528"/>
                </a:cubicBezTo>
                <a:cubicBezTo>
                  <a:pt x="534662" y="6049233"/>
                  <a:pt x="467137" y="5947425"/>
                  <a:pt x="414155" y="5817569"/>
                </a:cubicBezTo>
                <a:cubicBezTo>
                  <a:pt x="348015" y="5648929"/>
                  <a:pt x="370177" y="5468515"/>
                  <a:pt x="360135" y="5287062"/>
                </a:cubicBezTo>
                <a:cubicBezTo>
                  <a:pt x="338319" y="5059207"/>
                  <a:pt x="278758" y="4907881"/>
                  <a:pt x="281875" y="4677256"/>
                </a:cubicBezTo>
                <a:cubicBezTo>
                  <a:pt x="237204" y="4527316"/>
                  <a:pt x="250017" y="4367332"/>
                  <a:pt x="237897" y="4207696"/>
                </a:cubicBezTo>
                <a:cubicBezTo>
                  <a:pt x="210194" y="3969452"/>
                  <a:pt x="176258" y="4119047"/>
                  <a:pt x="145093" y="3878379"/>
                </a:cubicBezTo>
                <a:cubicBezTo>
                  <a:pt x="114274" y="3641175"/>
                  <a:pt x="72720" y="2448920"/>
                  <a:pt x="72373" y="2447189"/>
                </a:cubicBezTo>
                <a:cubicBezTo>
                  <a:pt x="72720" y="2447189"/>
                  <a:pt x="12120" y="1233809"/>
                  <a:pt x="0" y="0"/>
                </a:cubicBez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13" name="CustomShape 2"/>
          <p:cNvSpPr/>
          <p:nvPr/>
        </p:nvSpPr>
        <p:spPr>
          <a:xfrm>
            <a:off x="693042" y="1234439"/>
            <a:ext cx="7262237" cy="557451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1559"/>
              </a:spcAft>
            </a:pPr>
            <a:r>
              <a:rPr lang="en-US" sz="1900" b="1" strike="noStrike" spc="-1" dirty="0"/>
              <a:t>				Addiction </a:t>
            </a:r>
          </a:p>
          <a:p>
            <a:pPr indent="-228600">
              <a:lnSpc>
                <a:spcPct val="90000"/>
              </a:lnSpc>
              <a:spcAft>
                <a:spcPts val="1559"/>
              </a:spcAft>
              <a:buFont typeface="Arial" panose="020B0604020202020204" pitchFamily="34" charset="0"/>
              <a:buChar char="•"/>
            </a:pPr>
            <a:endParaRPr lang="en-US" sz="1900" b="0" strike="noStrike" spc="-1" dirty="0"/>
          </a:p>
          <a:p>
            <a:pPr marL="0" lvl="1">
              <a:lnSpc>
                <a:spcPct val="90000"/>
              </a:lnSpc>
              <a:spcAft>
                <a:spcPts val="1559"/>
              </a:spcAft>
              <a:buClr>
                <a:srgbClr val="000000"/>
              </a:buClr>
              <a:buSzPct val="75000"/>
            </a:pPr>
            <a:r>
              <a:rPr lang="en-US" sz="1900" b="0" strike="noStrike" spc="-1" dirty="0" err="1"/>
              <a:t>Processus</a:t>
            </a:r>
            <a:r>
              <a:rPr lang="en-US" sz="1900" b="0" strike="noStrike" spc="-1" dirty="0"/>
              <a:t> dans </a:t>
            </a:r>
            <a:r>
              <a:rPr lang="en-US" sz="1900" b="0" strike="noStrike" spc="-1" dirty="0" err="1"/>
              <a:t>lequel</a:t>
            </a:r>
            <a:r>
              <a:rPr lang="en-US" sz="1900" b="0" strike="noStrike" spc="-1" dirty="0"/>
              <a:t> </a:t>
            </a:r>
            <a:r>
              <a:rPr lang="en-US" sz="1900" b="0" strike="noStrike" spc="-1" dirty="0" err="1"/>
              <a:t>est</a:t>
            </a:r>
            <a:r>
              <a:rPr lang="en-US" sz="1900" b="0" strike="noStrike" spc="-1" dirty="0"/>
              <a:t> </a:t>
            </a:r>
            <a:r>
              <a:rPr lang="en-US" sz="1900" b="0" strike="noStrike" spc="-1" dirty="0" err="1"/>
              <a:t>réalisé</a:t>
            </a:r>
            <a:r>
              <a:rPr lang="en-US" sz="1900" b="0" strike="noStrike" spc="-1" dirty="0"/>
              <a:t> un </a:t>
            </a:r>
            <a:r>
              <a:rPr lang="en-US" sz="1900" b="1" strike="noStrike" spc="-1" dirty="0" err="1"/>
              <a:t>comportement</a:t>
            </a:r>
            <a:r>
              <a:rPr lang="en-US" sz="1900" b="0" strike="noStrike" spc="-1" dirty="0"/>
              <a:t> qui </a:t>
            </a:r>
            <a:r>
              <a:rPr lang="en-US" sz="1900" b="0" strike="noStrike" spc="-1" dirty="0" err="1"/>
              <a:t>peut</a:t>
            </a:r>
            <a:r>
              <a:rPr lang="en-US" sz="1900" b="0" strike="noStrike" spc="-1" dirty="0"/>
              <a:t> </a:t>
            </a:r>
            <a:r>
              <a:rPr lang="en-US" sz="1900" b="0" strike="noStrike" spc="-1" dirty="0" err="1"/>
              <a:t>avoir</a:t>
            </a:r>
            <a:r>
              <a:rPr lang="en-US" sz="1900" b="0" strike="noStrike" spc="-1" dirty="0"/>
              <a:t> pour </a:t>
            </a:r>
            <a:r>
              <a:rPr lang="en-US" sz="1900" b="0" strike="noStrike" spc="-1" dirty="0" err="1"/>
              <a:t>fonction</a:t>
            </a:r>
            <a:r>
              <a:rPr lang="en-US" sz="1900" b="0" strike="noStrike" spc="-1" dirty="0"/>
              <a:t> de procurer du </a:t>
            </a:r>
            <a:r>
              <a:rPr lang="en-US" sz="1900" b="0" strike="noStrike" spc="-1" dirty="0" err="1"/>
              <a:t>plaisir</a:t>
            </a:r>
            <a:r>
              <a:rPr lang="en-US" sz="1900" b="0" strike="noStrike" spc="-1" dirty="0"/>
              <a:t> </a:t>
            </a:r>
            <a:r>
              <a:rPr lang="en-US" sz="1900" b="0" strike="noStrike" spc="-1" dirty="0" err="1"/>
              <a:t>ou</a:t>
            </a:r>
            <a:r>
              <a:rPr lang="en-US" sz="1900" b="0" strike="noStrike" spc="-1" dirty="0"/>
              <a:t> de </a:t>
            </a:r>
            <a:r>
              <a:rPr lang="en-US" sz="1900" b="0" strike="noStrike" spc="-1" dirty="0" err="1"/>
              <a:t>soulager</a:t>
            </a:r>
            <a:r>
              <a:rPr lang="en-US" sz="1900" b="0" strike="noStrike" spc="-1" dirty="0"/>
              <a:t> un malaise </a:t>
            </a:r>
            <a:r>
              <a:rPr lang="en-US" sz="1900" b="0" strike="noStrike" spc="-1" dirty="0" err="1"/>
              <a:t>intérieur</a:t>
            </a:r>
            <a:r>
              <a:rPr lang="en-US" sz="1900" b="0" strike="noStrike" spc="-1" dirty="0"/>
              <a:t>, qui se </a:t>
            </a:r>
            <a:r>
              <a:rPr lang="en-US" sz="1900" b="0" strike="noStrike" spc="-1" dirty="0" err="1"/>
              <a:t>caractérise</a:t>
            </a:r>
            <a:r>
              <a:rPr lang="en-US" sz="1900" b="0" strike="noStrike" spc="-1" dirty="0"/>
              <a:t> par </a:t>
            </a:r>
            <a:r>
              <a:rPr lang="en-US" sz="1900" b="0" strike="noStrike" spc="-1" dirty="0" err="1"/>
              <a:t>l'</a:t>
            </a:r>
            <a:r>
              <a:rPr lang="en-US" sz="1900" b="1" strike="noStrike" spc="-1" dirty="0" err="1"/>
              <a:t>échec</a:t>
            </a:r>
            <a:r>
              <a:rPr lang="en-US" sz="1900" b="1" strike="noStrike" spc="-1" dirty="0"/>
              <a:t> </a:t>
            </a:r>
            <a:r>
              <a:rPr lang="en-US" sz="1900" b="1" strike="noStrike" spc="-1" dirty="0" err="1"/>
              <a:t>répété</a:t>
            </a:r>
            <a:r>
              <a:rPr lang="en-US" sz="1900" b="1" strike="noStrike" spc="-1" dirty="0"/>
              <a:t> de son </a:t>
            </a:r>
            <a:r>
              <a:rPr lang="en-US" sz="1900" b="1" strike="noStrike" spc="-1" dirty="0" err="1"/>
              <a:t>contrôle</a:t>
            </a:r>
            <a:r>
              <a:rPr lang="en-US" sz="1900" b="0" strike="noStrike" spc="-1" dirty="0"/>
              <a:t> et sa </a:t>
            </a:r>
            <a:r>
              <a:rPr lang="en-US" sz="1900" b="1" strike="noStrike" spc="-1" dirty="0" err="1"/>
              <a:t>persistance</a:t>
            </a:r>
            <a:r>
              <a:rPr lang="en-US" sz="1900" b="1" strike="noStrike" spc="-1" dirty="0"/>
              <a:t> </a:t>
            </a:r>
            <a:r>
              <a:rPr lang="en-US" sz="1900" b="1" strike="noStrike" spc="-1" dirty="0" err="1"/>
              <a:t>en</a:t>
            </a:r>
            <a:r>
              <a:rPr lang="en-US" sz="1900" b="1" strike="noStrike" spc="-1" dirty="0"/>
              <a:t> </a:t>
            </a:r>
            <a:r>
              <a:rPr lang="en-US" sz="1900" b="1" strike="noStrike" spc="-1" dirty="0" err="1"/>
              <a:t>dépit</a:t>
            </a:r>
            <a:r>
              <a:rPr lang="en-US" sz="1900" b="1" strike="noStrike" spc="-1" dirty="0"/>
              <a:t> des </a:t>
            </a:r>
            <a:r>
              <a:rPr lang="en-US" sz="1900" b="1" strike="noStrike" spc="-1" dirty="0" err="1"/>
              <a:t>conséquences</a:t>
            </a:r>
            <a:endParaRPr lang="en-US" sz="1900" b="0" strike="noStrike" spc="-1" dirty="0"/>
          </a:p>
          <a:p>
            <a:pPr marL="0" lvl="1">
              <a:lnSpc>
                <a:spcPct val="90000"/>
              </a:lnSpc>
              <a:spcAft>
                <a:spcPts val="1559"/>
              </a:spcAft>
              <a:buClr>
                <a:srgbClr val="000000"/>
              </a:buClr>
              <a:buSzPct val="75000"/>
            </a:pPr>
            <a:r>
              <a:rPr lang="en-US" sz="1900" b="0" strike="noStrike" spc="-1" dirty="0"/>
              <a:t> </a:t>
            </a:r>
          </a:p>
        </p:txBody>
      </p:sp>
      <p:sp>
        <p:nvSpPr>
          <p:cNvPr id="212" name="CustomShape 1"/>
          <p:cNvSpPr/>
          <p:nvPr/>
        </p:nvSpPr>
        <p:spPr>
          <a:xfrm>
            <a:off x="288000" y="504000"/>
            <a:ext cx="8277840" cy="1437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spcAft>
                <a:spcPts val="600"/>
              </a:spcAft>
            </a:pPr>
            <a:r>
              <a:rPr lang="fr-FR" sz="4000" b="0" strike="noStrike" spc="-1">
                <a:solidFill>
                  <a:srgbClr val="000000"/>
                </a:solidFill>
                <a:latin typeface="Calibri"/>
                <a:ea typeface="Microsoft YaHei"/>
              </a:rPr>
              <a:t>		</a:t>
            </a:r>
            <a:endParaRPr lang="fr-FR" sz="40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hylactère : pensées 15">
            <a:extLst>
              <a:ext uri="{FF2B5EF4-FFF2-40B4-BE49-F238E27FC236}">
                <a16:creationId xmlns="" xmlns:a16="http://schemas.microsoft.com/office/drawing/2014/main" id="{716144DC-6003-4881-87DF-E49221E3F4D2}"/>
              </a:ext>
            </a:extLst>
          </p:cNvPr>
          <p:cNvSpPr/>
          <p:nvPr/>
        </p:nvSpPr>
        <p:spPr>
          <a:xfrm>
            <a:off x="648929" y="2519892"/>
            <a:ext cx="4881716" cy="364493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800" dirty="0" err="1">
                <a:solidFill>
                  <a:schemeClr val="tx1">
                    <a:alpha val="60000"/>
                  </a:schemeClr>
                </a:solidFill>
              </a:rPr>
              <a:t>Individu</a:t>
            </a:r>
            <a:endParaRPr lang="en-US" sz="2800" dirty="0">
              <a:solidFill>
                <a:schemeClr val="tx1">
                  <a:alpha val="60000"/>
                </a:schemeClr>
              </a:soli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900" dirty="0" err="1">
                <a:solidFill>
                  <a:schemeClr val="tx1">
                    <a:alpha val="60000"/>
                  </a:schemeClr>
                </a:solidFill>
              </a:rPr>
              <a:t>Facteurs</a:t>
            </a:r>
            <a:r>
              <a:rPr lang="en-US" sz="1900" dirty="0">
                <a:solidFill>
                  <a:schemeClr val="tx1">
                    <a:alpha val="60000"/>
                  </a:schemeClr>
                </a:solidFill>
              </a:rPr>
              <a:t> </a:t>
            </a:r>
            <a:r>
              <a:rPr lang="en-US" sz="1900" dirty="0" err="1">
                <a:solidFill>
                  <a:schemeClr val="tx1">
                    <a:alpha val="60000"/>
                  </a:schemeClr>
                </a:solidFill>
              </a:rPr>
              <a:t>biologiques</a:t>
            </a:r>
            <a:endParaRPr lang="en-US" sz="1900" dirty="0">
              <a:solidFill>
                <a:schemeClr val="tx1">
                  <a:alpha val="60000"/>
                </a:schemeClr>
              </a:soli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900" dirty="0" err="1">
                <a:solidFill>
                  <a:schemeClr val="tx1">
                    <a:alpha val="60000"/>
                  </a:schemeClr>
                </a:solidFill>
              </a:rPr>
              <a:t>Psychiques</a:t>
            </a:r>
            <a:endParaRPr lang="en-US" sz="1900" dirty="0">
              <a:solidFill>
                <a:schemeClr val="tx1">
                  <a:alpha val="60000"/>
                </a:schemeClr>
              </a:soli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900" dirty="0" err="1">
                <a:solidFill>
                  <a:schemeClr val="tx1">
                    <a:alpha val="60000"/>
                  </a:schemeClr>
                </a:solidFill>
              </a:rPr>
              <a:t>Personnalité</a:t>
            </a:r>
            <a:endParaRPr lang="en-US" sz="1900" dirty="0">
              <a:solidFill>
                <a:schemeClr val="tx1">
                  <a:alpha val="60000"/>
                </a:schemeClr>
              </a:soli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900" dirty="0" err="1">
                <a:solidFill>
                  <a:schemeClr val="tx1">
                    <a:alpha val="60000"/>
                  </a:schemeClr>
                </a:solidFill>
              </a:rPr>
              <a:t>Compétences</a:t>
            </a:r>
            <a:r>
              <a:rPr lang="en-US" sz="1900" dirty="0">
                <a:solidFill>
                  <a:schemeClr val="tx1">
                    <a:alpha val="60000"/>
                  </a:schemeClr>
                </a:solidFill>
              </a:rPr>
              <a:t> </a:t>
            </a:r>
            <a:r>
              <a:rPr lang="en-US" sz="1900" dirty="0" err="1">
                <a:solidFill>
                  <a:schemeClr val="tx1">
                    <a:alpha val="60000"/>
                  </a:schemeClr>
                </a:solidFill>
              </a:rPr>
              <a:t>psychosociales</a:t>
            </a:r>
            <a:endParaRPr lang="en-US" sz="1900" dirty="0">
              <a:solidFill>
                <a:schemeClr val="tx1">
                  <a:alpha val="60000"/>
                </a:schemeClr>
              </a:solidFill>
            </a:endParaRPr>
          </a:p>
        </p:txBody>
      </p:sp>
      <p:pic>
        <p:nvPicPr>
          <p:cNvPr id="20" name="Image 19" descr="Une image contenant texte&#10;&#10;Description générée automatiquement">
            <a:extLst>
              <a:ext uri="{FF2B5EF4-FFF2-40B4-BE49-F238E27FC236}">
                <a16:creationId xmlns="" xmlns:a16="http://schemas.microsoft.com/office/drawing/2014/main" id="{9243D9CB-B15C-40E4-91C4-D08D36F13E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124" b="-1"/>
          <a:stretch/>
        </p:blipFill>
        <p:spPr>
          <a:xfrm>
            <a:off x="4963600" y="10"/>
            <a:ext cx="5117025" cy="6787802"/>
          </a:xfrm>
          <a:custGeom>
            <a:avLst/>
            <a:gdLst/>
            <a:ahLst/>
            <a:cxnLst/>
            <a:rect l="l" t="t" r="r" b="b"/>
            <a:pathLst>
              <a:path w="6188779" h="6157780">
                <a:moveTo>
                  <a:pt x="384150" y="0"/>
                </a:moveTo>
                <a:lnTo>
                  <a:pt x="6188779" y="0"/>
                </a:lnTo>
                <a:lnTo>
                  <a:pt x="6188779" y="5757340"/>
                </a:lnTo>
                <a:lnTo>
                  <a:pt x="6142640" y="5790022"/>
                </a:lnTo>
                <a:lnTo>
                  <a:pt x="6076017" y="5824665"/>
                </a:lnTo>
                <a:lnTo>
                  <a:pt x="5996070" y="5848651"/>
                </a:lnTo>
                <a:lnTo>
                  <a:pt x="5913457" y="5859310"/>
                </a:lnTo>
                <a:lnTo>
                  <a:pt x="5828180" y="5861974"/>
                </a:lnTo>
                <a:lnTo>
                  <a:pt x="5737573" y="5853979"/>
                </a:lnTo>
                <a:lnTo>
                  <a:pt x="5646965" y="5843320"/>
                </a:lnTo>
                <a:lnTo>
                  <a:pt x="5556358" y="5829995"/>
                </a:lnTo>
                <a:lnTo>
                  <a:pt x="5465751" y="5819336"/>
                </a:lnTo>
                <a:lnTo>
                  <a:pt x="5375143" y="5814006"/>
                </a:lnTo>
                <a:lnTo>
                  <a:pt x="5287201" y="5814006"/>
                </a:lnTo>
                <a:lnTo>
                  <a:pt x="5204589" y="5824665"/>
                </a:lnTo>
                <a:lnTo>
                  <a:pt x="5119310" y="5845985"/>
                </a:lnTo>
                <a:lnTo>
                  <a:pt x="5042027" y="5877963"/>
                </a:lnTo>
                <a:lnTo>
                  <a:pt x="4962081" y="5920603"/>
                </a:lnTo>
                <a:lnTo>
                  <a:pt x="4882133" y="5963242"/>
                </a:lnTo>
                <a:lnTo>
                  <a:pt x="4802186" y="6011210"/>
                </a:lnTo>
                <a:lnTo>
                  <a:pt x="4724903" y="6056514"/>
                </a:lnTo>
                <a:lnTo>
                  <a:pt x="4642291" y="6096487"/>
                </a:lnTo>
                <a:lnTo>
                  <a:pt x="4562343" y="6128466"/>
                </a:lnTo>
                <a:lnTo>
                  <a:pt x="4479729" y="6149785"/>
                </a:lnTo>
                <a:lnTo>
                  <a:pt x="4394453" y="6157780"/>
                </a:lnTo>
                <a:lnTo>
                  <a:pt x="4309175" y="6149785"/>
                </a:lnTo>
                <a:lnTo>
                  <a:pt x="4226563" y="6128466"/>
                </a:lnTo>
                <a:lnTo>
                  <a:pt x="4146616" y="6096487"/>
                </a:lnTo>
                <a:lnTo>
                  <a:pt x="4064003" y="6056514"/>
                </a:lnTo>
                <a:lnTo>
                  <a:pt x="3986719" y="6011210"/>
                </a:lnTo>
                <a:lnTo>
                  <a:pt x="3906773" y="5963242"/>
                </a:lnTo>
                <a:lnTo>
                  <a:pt x="3826826" y="5920603"/>
                </a:lnTo>
                <a:lnTo>
                  <a:pt x="3746877" y="5877963"/>
                </a:lnTo>
                <a:lnTo>
                  <a:pt x="3666929" y="5845985"/>
                </a:lnTo>
                <a:lnTo>
                  <a:pt x="3584318" y="5824665"/>
                </a:lnTo>
                <a:lnTo>
                  <a:pt x="3501705" y="5814006"/>
                </a:lnTo>
                <a:lnTo>
                  <a:pt x="3413762" y="5814006"/>
                </a:lnTo>
                <a:lnTo>
                  <a:pt x="3323155" y="5819336"/>
                </a:lnTo>
                <a:lnTo>
                  <a:pt x="3232547" y="5829995"/>
                </a:lnTo>
                <a:lnTo>
                  <a:pt x="3141940" y="5843320"/>
                </a:lnTo>
                <a:lnTo>
                  <a:pt x="3051334" y="5853979"/>
                </a:lnTo>
                <a:lnTo>
                  <a:pt x="2960727" y="5861974"/>
                </a:lnTo>
                <a:lnTo>
                  <a:pt x="2875448" y="5859310"/>
                </a:lnTo>
                <a:lnTo>
                  <a:pt x="2792837" y="5848651"/>
                </a:lnTo>
                <a:lnTo>
                  <a:pt x="2712889" y="5824665"/>
                </a:lnTo>
                <a:lnTo>
                  <a:pt x="2646265" y="5790022"/>
                </a:lnTo>
                <a:lnTo>
                  <a:pt x="2582308" y="5744719"/>
                </a:lnTo>
                <a:lnTo>
                  <a:pt x="2526343" y="5691420"/>
                </a:lnTo>
                <a:lnTo>
                  <a:pt x="2470381" y="5630127"/>
                </a:lnTo>
                <a:lnTo>
                  <a:pt x="2419747" y="5566168"/>
                </a:lnTo>
                <a:lnTo>
                  <a:pt x="2369114" y="5499546"/>
                </a:lnTo>
                <a:lnTo>
                  <a:pt x="2318480" y="5432923"/>
                </a:lnTo>
                <a:lnTo>
                  <a:pt x="2267846" y="5368966"/>
                </a:lnTo>
                <a:lnTo>
                  <a:pt x="2214548" y="5307671"/>
                </a:lnTo>
                <a:lnTo>
                  <a:pt x="2153255" y="5254373"/>
                </a:lnTo>
                <a:lnTo>
                  <a:pt x="2094628" y="5206405"/>
                </a:lnTo>
                <a:lnTo>
                  <a:pt x="2028005" y="5169096"/>
                </a:lnTo>
                <a:lnTo>
                  <a:pt x="1956051" y="5137117"/>
                </a:lnTo>
                <a:lnTo>
                  <a:pt x="1878768" y="5110467"/>
                </a:lnTo>
                <a:lnTo>
                  <a:pt x="1798822" y="5086483"/>
                </a:lnTo>
                <a:lnTo>
                  <a:pt x="1718873" y="5065163"/>
                </a:lnTo>
                <a:lnTo>
                  <a:pt x="1636260" y="5043845"/>
                </a:lnTo>
                <a:lnTo>
                  <a:pt x="1558978" y="5019861"/>
                </a:lnTo>
                <a:lnTo>
                  <a:pt x="1481696" y="4993211"/>
                </a:lnTo>
                <a:lnTo>
                  <a:pt x="1409744" y="4961233"/>
                </a:lnTo>
                <a:lnTo>
                  <a:pt x="1345785" y="4921259"/>
                </a:lnTo>
                <a:lnTo>
                  <a:pt x="1287158" y="4873289"/>
                </a:lnTo>
                <a:lnTo>
                  <a:pt x="1239188" y="4814663"/>
                </a:lnTo>
                <a:lnTo>
                  <a:pt x="1199215" y="4750703"/>
                </a:lnTo>
                <a:lnTo>
                  <a:pt x="1167237" y="4678752"/>
                </a:lnTo>
                <a:lnTo>
                  <a:pt x="1140586" y="4601469"/>
                </a:lnTo>
                <a:lnTo>
                  <a:pt x="1116602" y="4524185"/>
                </a:lnTo>
                <a:lnTo>
                  <a:pt x="1095283" y="4441574"/>
                </a:lnTo>
                <a:lnTo>
                  <a:pt x="1073962" y="4361626"/>
                </a:lnTo>
                <a:lnTo>
                  <a:pt x="1049979" y="4281677"/>
                </a:lnTo>
                <a:lnTo>
                  <a:pt x="1023330" y="4204395"/>
                </a:lnTo>
                <a:lnTo>
                  <a:pt x="991351" y="4132443"/>
                </a:lnTo>
                <a:lnTo>
                  <a:pt x="954043" y="4065820"/>
                </a:lnTo>
                <a:lnTo>
                  <a:pt x="906073" y="4007191"/>
                </a:lnTo>
                <a:lnTo>
                  <a:pt x="852774" y="3945898"/>
                </a:lnTo>
                <a:lnTo>
                  <a:pt x="791482" y="3892600"/>
                </a:lnTo>
                <a:lnTo>
                  <a:pt x="724858" y="3841967"/>
                </a:lnTo>
                <a:lnTo>
                  <a:pt x="658236" y="3791333"/>
                </a:lnTo>
                <a:lnTo>
                  <a:pt x="591613" y="3740699"/>
                </a:lnTo>
                <a:lnTo>
                  <a:pt x="527656" y="3690067"/>
                </a:lnTo>
                <a:lnTo>
                  <a:pt x="466362" y="3634102"/>
                </a:lnTo>
                <a:lnTo>
                  <a:pt x="413063" y="3578140"/>
                </a:lnTo>
                <a:lnTo>
                  <a:pt x="367761" y="3514183"/>
                </a:lnTo>
                <a:lnTo>
                  <a:pt x="333116" y="3447559"/>
                </a:lnTo>
                <a:lnTo>
                  <a:pt x="309132" y="3367611"/>
                </a:lnTo>
                <a:lnTo>
                  <a:pt x="298471" y="3284998"/>
                </a:lnTo>
                <a:lnTo>
                  <a:pt x="295806" y="3199721"/>
                </a:lnTo>
                <a:lnTo>
                  <a:pt x="303802" y="3109114"/>
                </a:lnTo>
                <a:lnTo>
                  <a:pt x="314462" y="3018506"/>
                </a:lnTo>
                <a:lnTo>
                  <a:pt x="327785" y="2927901"/>
                </a:lnTo>
                <a:lnTo>
                  <a:pt x="338446" y="2837293"/>
                </a:lnTo>
                <a:lnTo>
                  <a:pt x="343774" y="2746686"/>
                </a:lnTo>
                <a:lnTo>
                  <a:pt x="343774" y="2658743"/>
                </a:lnTo>
                <a:lnTo>
                  <a:pt x="333116" y="2576130"/>
                </a:lnTo>
                <a:lnTo>
                  <a:pt x="311796" y="2493517"/>
                </a:lnTo>
                <a:lnTo>
                  <a:pt x="279817" y="2416237"/>
                </a:lnTo>
                <a:lnTo>
                  <a:pt x="239844" y="2336288"/>
                </a:lnTo>
                <a:lnTo>
                  <a:pt x="194541" y="2256340"/>
                </a:lnTo>
                <a:lnTo>
                  <a:pt x="146571" y="2176393"/>
                </a:lnTo>
                <a:lnTo>
                  <a:pt x="101267" y="2099111"/>
                </a:lnTo>
                <a:lnTo>
                  <a:pt x="61293" y="2016498"/>
                </a:lnTo>
                <a:lnTo>
                  <a:pt x="29315" y="1936550"/>
                </a:lnTo>
                <a:lnTo>
                  <a:pt x="7995" y="1853939"/>
                </a:lnTo>
                <a:lnTo>
                  <a:pt x="0" y="1768660"/>
                </a:lnTo>
                <a:lnTo>
                  <a:pt x="7995" y="1683383"/>
                </a:lnTo>
                <a:lnTo>
                  <a:pt x="29315" y="1600771"/>
                </a:lnTo>
                <a:lnTo>
                  <a:pt x="61293" y="1520824"/>
                </a:lnTo>
                <a:lnTo>
                  <a:pt x="101267" y="1438211"/>
                </a:lnTo>
                <a:lnTo>
                  <a:pt x="146571" y="1360929"/>
                </a:lnTo>
                <a:lnTo>
                  <a:pt x="194541" y="1280980"/>
                </a:lnTo>
                <a:lnTo>
                  <a:pt x="239844" y="1201034"/>
                </a:lnTo>
                <a:lnTo>
                  <a:pt x="279817" y="1121085"/>
                </a:lnTo>
                <a:lnTo>
                  <a:pt x="311796" y="1043803"/>
                </a:lnTo>
                <a:lnTo>
                  <a:pt x="333116" y="961190"/>
                </a:lnTo>
                <a:lnTo>
                  <a:pt x="343774" y="878578"/>
                </a:lnTo>
                <a:lnTo>
                  <a:pt x="343774" y="790636"/>
                </a:lnTo>
                <a:lnTo>
                  <a:pt x="338446" y="700029"/>
                </a:lnTo>
                <a:lnTo>
                  <a:pt x="327785" y="609422"/>
                </a:lnTo>
                <a:lnTo>
                  <a:pt x="314462" y="518814"/>
                </a:lnTo>
                <a:lnTo>
                  <a:pt x="303802" y="428207"/>
                </a:lnTo>
                <a:lnTo>
                  <a:pt x="295806" y="337599"/>
                </a:lnTo>
                <a:lnTo>
                  <a:pt x="298471" y="252322"/>
                </a:lnTo>
                <a:lnTo>
                  <a:pt x="309132" y="169710"/>
                </a:lnTo>
                <a:lnTo>
                  <a:pt x="333116" y="89761"/>
                </a:lnTo>
                <a:lnTo>
                  <a:pt x="367761" y="23140"/>
                </a:lnTo>
                <a:close/>
              </a:path>
            </a:pathLst>
          </a:custGeom>
          <a:ln w="203200">
            <a:noFill/>
          </a:ln>
        </p:spPr>
      </p:pic>
      <p:sp>
        <p:nvSpPr>
          <p:cNvPr id="17" name="Phylactère : pensées 16">
            <a:extLst>
              <a:ext uri="{FF2B5EF4-FFF2-40B4-BE49-F238E27FC236}">
                <a16:creationId xmlns="" xmlns:a16="http://schemas.microsoft.com/office/drawing/2014/main" id="{B1FF7D37-7ADC-4CA9-AE16-C277FC59E3CC}"/>
              </a:ext>
            </a:extLst>
          </p:cNvPr>
          <p:cNvSpPr/>
          <p:nvPr/>
        </p:nvSpPr>
        <p:spPr>
          <a:xfrm>
            <a:off x="0" y="244476"/>
            <a:ext cx="3848267" cy="2438398"/>
          </a:xfrm>
          <a:prstGeom prst="cloudCallou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fr-FR" sz="2800" dirty="0"/>
              <a:t>Substance </a:t>
            </a:r>
            <a:endParaRPr lang="fr-FR" dirty="0"/>
          </a:p>
          <a:p>
            <a:pPr algn="ctr">
              <a:spcAft>
                <a:spcPts val="600"/>
              </a:spcAft>
            </a:pPr>
            <a:r>
              <a:rPr lang="fr-FR" dirty="0"/>
              <a:t>Son pouvoir addictif</a:t>
            </a:r>
          </a:p>
          <a:p>
            <a:pPr algn="ctr">
              <a:spcAft>
                <a:spcPts val="600"/>
              </a:spcAft>
            </a:pPr>
            <a:r>
              <a:rPr lang="fr-FR" dirty="0"/>
              <a:t>Son aura</a:t>
            </a:r>
          </a:p>
          <a:p>
            <a:pPr algn="ctr">
              <a:spcAft>
                <a:spcPts val="600"/>
              </a:spcAft>
            </a:pPr>
            <a:r>
              <a:rPr lang="fr-FR" dirty="0"/>
              <a:t>Sa fonction</a:t>
            </a:r>
          </a:p>
        </p:txBody>
      </p:sp>
      <p:sp>
        <p:nvSpPr>
          <p:cNvPr id="18" name="Phylactère : pensées 17">
            <a:extLst>
              <a:ext uri="{FF2B5EF4-FFF2-40B4-BE49-F238E27FC236}">
                <a16:creationId xmlns="" xmlns:a16="http://schemas.microsoft.com/office/drawing/2014/main" id="{C40A941F-5C69-4ABC-9F70-421D9CA6331F}"/>
              </a:ext>
            </a:extLst>
          </p:cNvPr>
          <p:cNvSpPr/>
          <p:nvPr/>
        </p:nvSpPr>
        <p:spPr>
          <a:xfrm>
            <a:off x="2298033" y="4876800"/>
            <a:ext cx="6329773" cy="2438400"/>
          </a:xfrm>
          <a:prstGeom prst="cloudCallou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fr-FR" sz="2800"/>
              <a:t>Contexte </a:t>
            </a:r>
          </a:p>
          <a:p>
            <a:pPr algn="ctr">
              <a:spcAft>
                <a:spcPts val="600"/>
              </a:spcAft>
            </a:pPr>
            <a:r>
              <a:rPr lang="fr-FR"/>
              <a:t>Facteurs familiaux, culturels, sociaux, économiques, insertion, disponibilité du produit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7EDAF8D4-DE12-4DC7-AD21-CBB95D219066}"/>
              </a:ext>
            </a:extLst>
          </p:cNvPr>
          <p:cNvSpPr/>
          <p:nvPr/>
        </p:nvSpPr>
        <p:spPr>
          <a:xfrm>
            <a:off x="2955851" y="95694"/>
            <a:ext cx="6645349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034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</a:pPr>
            <a:r>
              <a:rPr lang="en-US" spc="-1" dirty="0"/>
              <a:t>Rencontre entre un produit, un environnement, une </a:t>
            </a:r>
            <a:r>
              <a:rPr lang="en-US" spc="-1" dirty="0" err="1"/>
              <a:t>personnalité</a:t>
            </a:r>
            <a:r>
              <a:rPr lang="en-US" spc="-1" dirty="0"/>
              <a:t>. Construction d’une </a:t>
            </a:r>
            <a:r>
              <a:rPr lang="en-US" spc="-1" dirty="0" err="1"/>
              <a:t>histoire</a:t>
            </a:r>
            <a:r>
              <a:rPr lang="en-US" spc="-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96765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CustomShape 1"/>
          <p:cNvSpPr/>
          <p:nvPr/>
        </p:nvSpPr>
        <p:spPr>
          <a:xfrm>
            <a:off x="693043" y="815965"/>
            <a:ext cx="4687926" cy="599299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1417"/>
              </a:spcAft>
            </a:pPr>
            <a:r>
              <a:rPr lang="en-US" sz="2800" b="0" strike="noStrike" spc="-1" dirty="0" err="1"/>
              <a:t>Aborder</a:t>
            </a:r>
            <a:r>
              <a:rPr lang="en-US" sz="2800" b="0" strike="noStrike" spc="-1" dirty="0"/>
              <a:t> un </a:t>
            </a:r>
            <a:r>
              <a:rPr lang="en-US" sz="2800" b="0" strike="noStrike" spc="-1" dirty="0" err="1"/>
              <a:t>fumeur</a:t>
            </a:r>
            <a:r>
              <a:rPr lang="en-US" sz="2800" b="0" strike="noStrike" spc="-1" dirty="0"/>
              <a:t>…</a:t>
            </a:r>
          </a:p>
          <a:p>
            <a:pPr indent="-228600">
              <a:lnSpc>
                <a:spcPct val="90000"/>
              </a:lnSpc>
              <a:spcAft>
                <a:spcPts val="1417"/>
              </a:spcAft>
              <a:buFont typeface="Arial" panose="020B0604020202020204" pitchFamily="34" charset="0"/>
              <a:buChar char="•"/>
            </a:pPr>
            <a:endParaRPr lang="en-US" sz="2800" b="0" strike="noStrike" spc="-1" dirty="0"/>
          </a:p>
          <a:p>
            <a:pPr>
              <a:lnSpc>
                <a:spcPct val="90000"/>
              </a:lnSpc>
              <a:spcAft>
                <a:spcPts val="1417"/>
              </a:spcAft>
            </a:pPr>
            <a:r>
              <a:rPr lang="en-US" sz="2800" b="0" strike="noStrike" spc="-1" dirty="0"/>
              <a:t>Comment </a:t>
            </a:r>
            <a:r>
              <a:rPr lang="en-US" sz="2800" b="0" strike="noStrike" spc="-1" dirty="0" err="1"/>
              <a:t>faites</a:t>
            </a:r>
            <a:r>
              <a:rPr lang="en-US" sz="2800" b="0" strike="noStrike" spc="-1" dirty="0"/>
              <a:t>- </a:t>
            </a:r>
            <a:r>
              <a:rPr lang="en-US" sz="2800" b="0" strike="noStrike" spc="-1" dirty="0" err="1"/>
              <a:t>vous</a:t>
            </a:r>
            <a:r>
              <a:rPr lang="en-US" sz="2800" b="0" strike="noStrike" spc="-1" dirty="0"/>
              <a:t> ?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CustomShape 1"/>
          <p:cNvSpPr/>
          <p:nvPr/>
        </p:nvSpPr>
        <p:spPr>
          <a:xfrm>
            <a:off x="504000" y="301320"/>
            <a:ext cx="9069480" cy="1260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44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Abord du fumeur</a:t>
            </a:r>
            <a:endParaRPr lang="fr-FR" sz="4400" b="0" strike="noStrike" spc="-1">
              <a:latin typeface="Arial"/>
            </a:endParaRPr>
          </a:p>
        </p:txBody>
      </p:sp>
      <p:sp>
        <p:nvSpPr>
          <p:cNvPr id="235" name="CustomShape 2"/>
          <p:cNvSpPr/>
          <p:nvPr/>
        </p:nvSpPr>
        <p:spPr>
          <a:xfrm>
            <a:off x="504000" y="1769040"/>
            <a:ext cx="9069480" cy="513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marL="432000" indent="-322200">
              <a:lnSpc>
                <a:spcPct val="10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Importance de la qualité de la relation (ouvrir le dialogue, proposer, accompagner)</a:t>
            </a:r>
            <a:endParaRPr lang="fr-FR" sz="32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Aft>
                <a:spcPts val="1417"/>
              </a:spcAft>
            </a:pPr>
            <a:endParaRPr lang="fr-FR" sz="3200" b="0" strike="noStrike" spc="-1" dirty="0">
              <a:latin typeface="Arial"/>
            </a:endParaRPr>
          </a:p>
          <a:p>
            <a:pPr marL="432000" indent="-322200">
              <a:lnSpc>
                <a:spcPct val="10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Attitude collaborative</a:t>
            </a:r>
          </a:p>
          <a:p>
            <a:pPr marL="432000" indent="-322200">
              <a:lnSpc>
                <a:spcPct val="10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fr-FR" sz="32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Aft>
                <a:spcPts val="1417"/>
              </a:spcAft>
            </a:pPr>
            <a:endParaRPr lang="fr-FR" sz="3200" b="0" strike="noStrike" spc="-1" dirty="0">
              <a:latin typeface="Arial"/>
            </a:endParaRPr>
          </a:p>
          <a:p>
            <a:pPr marL="432000" indent="-322200">
              <a:lnSpc>
                <a:spcPct val="10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Identifier à quel stade motivationnel se trouve l’usager</a:t>
            </a:r>
            <a:endParaRPr lang="fr-FR" sz="3200" b="0" strike="noStrike" spc="-1" dirty="0">
              <a:latin typeface="Arial"/>
            </a:endParaRPr>
          </a:p>
        </p:txBody>
      </p:sp>
      <p:pic>
        <p:nvPicPr>
          <p:cNvPr id="236" name="Image 3"/>
          <p:cNvPicPr/>
          <p:nvPr/>
        </p:nvPicPr>
        <p:blipFill>
          <a:blip r:embed="rId3"/>
          <a:stretch/>
        </p:blipFill>
        <p:spPr>
          <a:xfrm>
            <a:off x="5897880" y="3108960"/>
            <a:ext cx="3098766" cy="20226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902759AA-D110-4163-840C-6F899C879F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1451" y="0"/>
            <a:ext cx="5284382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676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="" xmlns:a16="http://schemas.microsoft.com/office/drawing/2014/main" id="{CB17B12F-3C87-43BB-A543-181354445CF9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504000" y="1099595"/>
            <a:ext cx="9160861" cy="6158759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="" xmlns:a16="http://schemas.microsoft.com/office/drawing/2014/main" id="{C95D849E-CE35-4A8B-8E25-E7A6DCFC07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000" y="497457"/>
            <a:ext cx="9072000" cy="498598"/>
          </a:xfrm>
        </p:spPr>
        <p:txBody>
          <a:bodyPr/>
          <a:lstStyle/>
          <a:p>
            <a:r>
              <a:rPr lang="fr-FR" sz="3600" dirty="0">
                <a:solidFill>
                  <a:schemeClr val="accent5">
                    <a:lumMod val="75000"/>
                  </a:schemeClr>
                </a:solidFill>
              </a:rPr>
              <a:t>Cycle de </a:t>
            </a:r>
            <a:r>
              <a:rPr lang="fr-FR" sz="3600" dirty="0" err="1">
                <a:solidFill>
                  <a:schemeClr val="accent5">
                    <a:lumMod val="75000"/>
                  </a:schemeClr>
                </a:solidFill>
              </a:rPr>
              <a:t>Prochaska</a:t>
            </a:r>
            <a:r>
              <a:rPr lang="fr-FR" sz="3600" dirty="0">
                <a:solidFill>
                  <a:schemeClr val="accent5">
                    <a:lumMod val="75000"/>
                  </a:schemeClr>
                </a:solidFill>
              </a:rPr>
              <a:t> et Di </a:t>
            </a:r>
            <a:r>
              <a:rPr lang="fr-FR" sz="3600" dirty="0" err="1">
                <a:solidFill>
                  <a:schemeClr val="accent5">
                    <a:lumMod val="75000"/>
                  </a:schemeClr>
                </a:solidFill>
              </a:rPr>
              <a:t>clemente</a:t>
            </a:r>
            <a:endParaRPr lang="fr-FR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="" xmlns:a16="http://schemas.microsoft.com/office/drawing/2014/main" id="{93E82CF1-124B-4574-B964-DC15C8554D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02" y="1245542"/>
            <a:ext cx="7869978" cy="6202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5346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" name="Image 1"/>
          <p:cNvPicPr/>
          <p:nvPr/>
        </p:nvPicPr>
        <p:blipFill>
          <a:blip r:embed="rId3"/>
          <a:stretch/>
        </p:blipFill>
        <p:spPr>
          <a:xfrm>
            <a:off x="0" y="142200"/>
            <a:ext cx="10229760" cy="7415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CustomShape 1"/>
          <p:cNvSpPr/>
          <p:nvPr/>
        </p:nvSpPr>
        <p:spPr>
          <a:xfrm>
            <a:off x="945059" y="1847920"/>
            <a:ext cx="3339207" cy="386383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800" b="0" strike="noStrike" kern="1200" spc="-1">
                <a:solidFill>
                  <a:schemeClr val="tx1"/>
                </a:solidFill>
                <a:latin typeface="+mj-lt"/>
                <a:ea typeface="+mj-ea"/>
                <a:cs typeface="+mj-cs"/>
              </a:rPr>
              <a:t>Abord du fumeur</a:t>
            </a:r>
          </a:p>
        </p:txBody>
      </p:sp>
      <p:sp>
        <p:nvSpPr>
          <p:cNvPr id="246" name="CustomShape 2"/>
          <p:cNvSpPr/>
          <p:nvPr/>
        </p:nvSpPr>
        <p:spPr>
          <a:xfrm>
            <a:off x="4284266" y="1847920"/>
            <a:ext cx="4284265" cy="386383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horz" lIns="91440" tIns="45720" rIns="91440" bIns="45720" rtlCol="0">
            <a:normAutofit/>
          </a:bodyPr>
          <a:lstStyle/>
          <a:p>
            <a:pPr marL="1098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2300" b="0" strike="noStrike" spc="-1" dirty="0" err="1">
                <a:solidFill>
                  <a:schemeClr val="tx1">
                    <a:alpha val="55000"/>
                  </a:schemeClr>
                </a:solidFill>
              </a:rPr>
              <a:t>Interroger</a:t>
            </a:r>
            <a:r>
              <a:rPr lang="en-US" sz="2300" b="0" strike="noStrike" spc="-1" dirty="0">
                <a:solidFill>
                  <a:schemeClr val="tx1">
                    <a:alpha val="55000"/>
                  </a:schemeClr>
                </a:solidFill>
              </a:rPr>
              <a:t> </a:t>
            </a:r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2300" b="0" strike="noStrike" spc="-1" dirty="0">
                <a:solidFill>
                  <a:schemeClr val="tx1">
                    <a:alpha val="55000"/>
                  </a:schemeClr>
                </a:solidFill>
              </a:rPr>
              <a:t>les sources de motivation, le </a:t>
            </a:r>
            <a:r>
              <a:rPr lang="en-US" sz="2300" b="0" strike="noStrike" spc="-1" dirty="0" err="1">
                <a:solidFill>
                  <a:schemeClr val="tx1">
                    <a:alpha val="55000"/>
                  </a:schemeClr>
                </a:solidFill>
              </a:rPr>
              <a:t>sens</a:t>
            </a:r>
            <a:r>
              <a:rPr lang="en-US" sz="2300" b="0" strike="noStrike" spc="-1" dirty="0">
                <a:solidFill>
                  <a:schemeClr val="tx1">
                    <a:alpha val="55000"/>
                  </a:schemeClr>
                </a:solidFill>
              </a:rPr>
              <a:t> et </a:t>
            </a:r>
            <a:r>
              <a:rPr lang="en-US" sz="2300" b="0" strike="noStrike" spc="-1" dirty="0" err="1">
                <a:solidFill>
                  <a:schemeClr val="tx1">
                    <a:alpha val="55000"/>
                  </a:schemeClr>
                </a:solidFill>
              </a:rPr>
              <a:t>l’importance</a:t>
            </a:r>
            <a:r>
              <a:rPr lang="en-US" sz="2300" b="0" strike="noStrike" spc="-1" dirty="0">
                <a:solidFill>
                  <a:schemeClr val="tx1">
                    <a:alpha val="55000"/>
                  </a:schemeClr>
                </a:solidFill>
              </a:rPr>
              <a:t> </a:t>
            </a:r>
            <a:r>
              <a:rPr lang="en-US" sz="2300" b="0" strike="noStrike" spc="-1" dirty="0" err="1">
                <a:solidFill>
                  <a:schemeClr val="tx1">
                    <a:alpha val="55000"/>
                  </a:schemeClr>
                </a:solidFill>
              </a:rPr>
              <a:t>donné</a:t>
            </a:r>
            <a:r>
              <a:rPr lang="en-US" sz="2300" b="0" strike="noStrike" spc="-1" dirty="0">
                <a:solidFill>
                  <a:schemeClr val="tx1">
                    <a:alpha val="55000"/>
                  </a:schemeClr>
                </a:solidFill>
              </a:rPr>
              <a:t> par le </a:t>
            </a:r>
            <a:r>
              <a:rPr lang="en-US" sz="2300" b="0" strike="noStrike" spc="-1" dirty="0" err="1">
                <a:solidFill>
                  <a:schemeClr val="tx1">
                    <a:alpha val="55000"/>
                  </a:schemeClr>
                </a:solidFill>
              </a:rPr>
              <a:t>fumeur</a:t>
            </a:r>
            <a:r>
              <a:rPr lang="en-US" sz="2300" b="0" strike="noStrike" spc="-1" dirty="0">
                <a:solidFill>
                  <a:schemeClr val="tx1">
                    <a:alpha val="55000"/>
                  </a:schemeClr>
                </a:solidFill>
              </a:rPr>
              <a:t> à sa démarche </a:t>
            </a:r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2300" b="0" strike="noStrike" spc="-1" dirty="0">
                <a:solidFill>
                  <a:schemeClr val="tx1">
                    <a:alpha val="55000"/>
                  </a:schemeClr>
                </a:solidFill>
              </a:rPr>
              <a:t>Les </a:t>
            </a:r>
            <a:r>
              <a:rPr lang="en-US" sz="2300" b="0" strike="noStrike" spc="-1" dirty="0" err="1">
                <a:solidFill>
                  <a:schemeClr val="tx1">
                    <a:alpha val="55000"/>
                  </a:schemeClr>
                </a:solidFill>
              </a:rPr>
              <a:t>avantages</a:t>
            </a:r>
            <a:r>
              <a:rPr lang="en-US" sz="2300" b="0" strike="noStrike" spc="-1" dirty="0">
                <a:solidFill>
                  <a:schemeClr val="tx1">
                    <a:alpha val="55000"/>
                  </a:schemeClr>
                </a:solidFill>
              </a:rPr>
              <a:t> à </a:t>
            </a:r>
            <a:r>
              <a:rPr lang="en-US" sz="2300" b="0" strike="noStrike" spc="-1" dirty="0" err="1">
                <a:solidFill>
                  <a:schemeClr val="tx1">
                    <a:alpha val="55000"/>
                  </a:schemeClr>
                </a:solidFill>
              </a:rPr>
              <a:t>l’arrêt</a:t>
            </a:r>
            <a:r>
              <a:rPr lang="en-US" sz="2300" b="0" strike="noStrike" spc="-1" dirty="0">
                <a:solidFill>
                  <a:schemeClr val="tx1">
                    <a:alpha val="55000"/>
                  </a:schemeClr>
                </a:solidFill>
              </a:rPr>
              <a:t>/</a:t>
            </a:r>
            <a:r>
              <a:rPr lang="en-US" sz="2300" b="0" strike="noStrike" spc="-1" dirty="0" err="1">
                <a:solidFill>
                  <a:schemeClr val="tx1">
                    <a:alpha val="55000"/>
                  </a:schemeClr>
                </a:solidFill>
              </a:rPr>
              <a:t>réduction</a:t>
            </a:r>
            <a:endParaRPr lang="en-US" sz="2300" b="0" strike="noStrike" spc="-1" dirty="0">
              <a:solidFill>
                <a:schemeClr val="tx1">
                  <a:alpha val="55000"/>
                </a:schemeClr>
              </a:solidFill>
            </a:endParaRPr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2300" b="0" strike="noStrike" spc="-1" dirty="0">
                <a:solidFill>
                  <a:schemeClr val="tx1">
                    <a:alpha val="55000"/>
                  </a:schemeClr>
                </a:solidFill>
              </a:rPr>
              <a:t>Les </a:t>
            </a:r>
            <a:r>
              <a:rPr lang="en-US" sz="2300" b="0" strike="noStrike" spc="-1" dirty="0" err="1">
                <a:solidFill>
                  <a:schemeClr val="tx1">
                    <a:alpha val="55000"/>
                  </a:schemeClr>
                </a:solidFill>
              </a:rPr>
              <a:t>freins</a:t>
            </a:r>
            <a:r>
              <a:rPr lang="en-US" sz="2300" b="0" strike="noStrike" spc="-1" dirty="0">
                <a:solidFill>
                  <a:schemeClr val="tx1">
                    <a:alpha val="55000"/>
                  </a:schemeClr>
                </a:solidFill>
              </a:rPr>
              <a:t> à </a:t>
            </a:r>
            <a:r>
              <a:rPr lang="en-US" sz="2300" b="0" strike="noStrike" spc="-1" dirty="0" err="1">
                <a:solidFill>
                  <a:schemeClr val="tx1">
                    <a:alpha val="55000"/>
                  </a:schemeClr>
                </a:solidFill>
              </a:rPr>
              <a:t>l’arrêt</a:t>
            </a:r>
            <a:r>
              <a:rPr lang="en-US" sz="2300" b="0" strike="noStrike" spc="-1" dirty="0">
                <a:solidFill>
                  <a:schemeClr val="tx1">
                    <a:alpha val="55000"/>
                  </a:schemeClr>
                </a:solidFill>
              </a:rPr>
              <a:t>/</a:t>
            </a:r>
            <a:r>
              <a:rPr lang="en-US" sz="2300" b="0" strike="noStrike" spc="-1" dirty="0" err="1">
                <a:solidFill>
                  <a:schemeClr val="tx1">
                    <a:alpha val="55000"/>
                  </a:schemeClr>
                </a:solidFill>
              </a:rPr>
              <a:t>réduction</a:t>
            </a:r>
            <a:endParaRPr lang="en-US" sz="2300" b="0" strike="noStrike" spc="-1" dirty="0">
              <a:solidFill>
                <a:schemeClr val="tx1">
                  <a:alpha val="55000"/>
                </a:schemeClr>
              </a:solidFill>
            </a:endParaRPr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2300" b="0" strike="noStrike" spc="-1" dirty="0">
                <a:solidFill>
                  <a:schemeClr val="tx1">
                    <a:alpha val="55000"/>
                  </a:schemeClr>
                </a:solidFill>
              </a:rPr>
              <a:t>La </a:t>
            </a:r>
            <a:r>
              <a:rPr lang="en-US" sz="2300" b="0" strike="noStrike" spc="-1" dirty="0" err="1">
                <a:solidFill>
                  <a:schemeClr val="tx1">
                    <a:alpha val="55000"/>
                  </a:schemeClr>
                </a:solidFill>
              </a:rPr>
              <a:t>confiance</a:t>
            </a:r>
            <a:r>
              <a:rPr lang="en-US" sz="2300" b="0" strike="noStrike" spc="-1" dirty="0">
                <a:solidFill>
                  <a:schemeClr val="tx1">
                    <a:alpha val="55000"/>
                  </a:schemeClr>
                </a:solidFill>
              </a:rPr>
              <a:t> </a:t>
            </a:r>
            <a:r>
              <a:rPr lang="en-US" sz="2300" b="0" strike="noStrike" spc="-1" dirty="0" err="1">
                <a:solidFill>
                  <a:schemeClr val="tx1">
                    <a:alpha val="55000"/>
                  </a:schemeClr>
                </a:solidFill>
              </a:rPr>
              <a:t>qu’il</a:t>
            </a:r>
            <a:r>
              <a:rPr lang="en-US" sz="2300" b="0" strike="noStrike" spc="-1" dirty="0">
                <a:solidFill>
                  <a:schemeClr val="tx1">
                    <a:alpha val="55000"/>
                  </a:schemeClr>
                </a:solidFill>
              </a:rPr>
              <a:t> </a:t>
            </a:r>
            <a:r>
              <a:rPr lang="en-US" sz="2300" b="0" strike="noStrike" spc="-1" dirty="0" err="1">
                <a:solidFill>
                  <a:schemeClr val="tx1">
                    <a:alpha val="55000"/>
                  </a:schemeClr>
                </a:solidFill>
              </a:rPr>
              <a:t>s’accorde</a:t>
            </a:r>
            <a:endParaRPr lang="en-US" sz="2300" b="0" strike="noStrike" spc="-1" dirty="0">
              <a:solidFill>
                <a:schemeClr val="tx1">
                  <a:alpha val="5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CustomShape 1"/>
          <p:cNvSpPr/>
          <p:nvPr/>
        </p:nvSpPr>
        <p:spPr>
          <a:xfrm>
            <a:off x="504000" y="302760"/>
            <a:ext cx="9069480" cy="1257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fr-FR" sz="3200" b="0" strike="noStrike" spc="-1">
                <a:solidFill>
                  <a:srgbClr val="000000"/>
                </a:solidFill>
                <a:latin typeface="Calibri"/>
                <a:ea typeface="Microsoft YaHei"/>
              </a:rPr>
              <a:t>Balance motivationnelle</a:t>
            </a:r>
            <a:endParaRPr lang="fr-FR" sz="3200" b="0" strike="noStrike" spc="-1">
              <a:latin typeface="Arial"/>
            </a:endParaRPr>
          </a:p>
        </p:txBody>
      </p:sp>
      <p:pic>
        <p:nvPicPr>
          <p:cNvPr id="248" name="Espace réservé pour une image  2"/>
          <p:cNvPicPr/>
          <p:nvPr/>
        </p:nvPicPr>
        <p:blipFill>
          <a:blip r:embed="rId3"/>
          <a:stretch/>
        </p:blipFill>
        <p:spPr>
          <a:xfrm>
            <a:off x="1317240" y="2088000"/>
            <a:ext cx="6960600" cy="5018760"/>
          </a:xfrm>
          <a:prstGeom prst="rect">
            <a:avLst/>
          </a:prstGeom>
          <a:ln>
            <a:noFill/>
          </a:ln>
        </p:spPr>
      </p:pic>
      <p:sp>
        <p:nvSpPr>
          <p:cNvPr id="249" name="CustomShape 2"/>
          <p:cNvSpPr/>
          <p:nvPr/>
        </p:nvSpPr>
        <p:spPr>
          <a:xfrm>
            <a:off x="8104320" y="1944000"/>
            <a:ext cx="1717200" cy="1735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1" strike="noStrike" spc="-1">
                <a:solidFill>
                  <a:srgbClr val="000000"/>
                </a:solidFill>
                <a:latin typeface="Arial"/>
                <a:ea typeface="Microsoft YaHei"/>
              </a:rPr>
              <a:t>Inconvénients</a:t>
            </a:r>
            <a:endParaRPr lang="fr-FR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Stress</a:t>
            </a:r>
            <a:endParaRPr lang="fr-FR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Prise de poids</a:t>
            </a:r>
            <a:endParaRPr lang="fr-FR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Anxiété</a:t>
            </a:r>
            <a:endParaRPr lang="fr-FR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Etc...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250" name="CustomShape 3"/>
          <p:cNvSpPr/>
          <p:nvPr/>
        </p:nvSpPr>
        <p:spPr>
          <a:xfrm>
            <a:off x="855360" y="3816000"/>
            <a:ext cx="1383480" cy="2009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1" strike="noStrike" spc="-1">
                <a:solidFill>
                  <a:srgbClr val="000000"/>
                </a:solidFill>
                <a:latin typeface="Arial"/>
                <a:ea typeface="Microsoft YaHei"/>
              </a:rPr>
              <a:t>Avantages</a:t>
            </a:r>
            <a:endParaRPr lang="fr-FR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Coût</a:t>
            </a:r>
            <a:endParaRPr lang="fr-FR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Santé</a:t>
            </a:r>
            <a:endParaRPr lang="fr-FR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Liberté</a:t>
            </a:r>
            <a:endParaRPr lang="fr-FR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Exemplarité</a:t>
            </a:r>
            <a:endParaRPr lang="fr-FR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Etc..</a:t>
            </a:r>
            <a:endParaRPr lang="fr-FR" sz="18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" name="Image 240"/>
          <p:cNvPicPr/>
          <p:nvPr/>
        </p:nvPicPr>
        <p:blipFill>
          <a:blip r:embed="rId2"/>
          <a:stretch/>
        </p:blipFill>
        <p:spPr>
          <a:xfrm>
            <a:off x="936000" y="288000"/>
            <a:ext cx="8181360" cy="6135480"/>
          </a:xfrm>
          <a:prstGeom prst="rect">
            <a:avLst/>
          </a:prstGeom>
          <a:ln>
            <a:noFill/>
          </a:ln>
        </p:spPr>
      </p:pic>
      <p:sp>
        <p:nvSpPr>
          <p:cNvPr id="242" name="CustomShape 1"/>
          <p:cNvSpPr/>
          <p:nvPr/>
        </p:nvSpPr>
        <p:spPr>
          <a:xfrm>
            <a:off x="1728000" y="6424920"/>
            <a:ext cx="4815360" cy="63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Motivation &gt;=8:bonne, 6à7:Moyenne,&lt;6:faible</a:t>
            </a:r>
            <a:endParaRPr lang="fr-FR" sz="18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CustomShape 1"/>
          <p:cNvSpPr/>
          <p:nvPr/>
        </p:nvSpPr>
        <p:spPr>
          <a:xfrm>
            <a:off x="693042" y="786294"/>
            <a:ext cx="3339208" cy="598708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0" strike="noStrike" kern="1200" spc="-1">
                <a:solidFill>
                  <a:schemeClr val="tx1"/>
                </a:solidFill>
                <a:latin typeface="+mj-lt"/>
                <a:ea typeface="+mj-ea"/>
                <a:cs typeface="+mj-cs"/>
              </a:rPr>
              <a:t>Abord du fumeur</a:t>
            </a:r>
          </a:p>
        </p:txBody>
      </p:sp>
      <p:sp>
        <p:nvSpPr>
          <p:cNvPr id="240" name="CustomShape 2"/>
          <p:cNvSpPr/>
          <p:nvPr/>
        </p:nvSpPr>
        <p:spPr>
          <a:xfrm>
            <a:off x="5040311" y="786295"/>
            <a:ext cx="4347271" cy="598708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horz" lIns="91440" tIns="45720" rIns="91440" bIns="45720" rtlCol="0" anchor="ctr">
            <a:normAutofit/>
          </a:bodyPr>
          <a:lstStyle/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/>
              <a:t>Le </a:t>
            </a:r>
            <a:r>
              <a:rPr lang="en-US" sz="1900" b="0" strike="noStrike" spc="-1" dirty="0" err="1"/>
              <a:t>conseil</a:t>
            </a:r>
            <a:r>
              <a:rPr lang="en-US" sz="1900" b="0" strike="noStrike" spc="-1" dirty="0"/>
              <a:t> minimal : 2 à 5% </a:t>
            </a:r>
            <a:r>
              <a:rPr lang="en-US" sz="1900" b="0" strike="noStrike" spc="-1" dirty="0" err="1"/>
              <a:t>d’arrêt</a:t>
            </a:r>
            <a:endParaRPr lang="en-US" sz="1900" b="0" strike="noStrike" spc="-1" dirty="0"/>
          </a:p>
          <a:p>
            <a:pPr indent="-228600">
              <a:lnSpc>
                <a:spcPct val="90000"/>
              </a:lnSpc>
              <a:spcAft>
                <a:spcPts val="1417"/>
              </a:spcAft>
              <a:buFont typeface="Arial" panose="020B0604020202020204" pitchFamily="34" charset="0"/>
              <a:buChar char="•"/>
            </a:pPr>
            <a:endParaRPr lang="en-US" sz="1900" b="0" strike="noStrike" spc="-1" dirty="0"/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/>
              <a:t>Est </a:t>
            </a:r>
            <a:r>
              <a:rPr lang="en-US" sz="1900" b="0" strike="noStrike" spc="-1" dirty="0" err="1"/>
              <a:t>ce</a:t>
            </a:r>
            <a:r>
              <a:rPr lang="en-US" sz="1900" b="0" strike="noStrike" spc="-1" dirty="0"/>
              <a:t> que </a:t>
            </a:r>
            <a:r>
              <a:rPr lang="en-US" sz="1900" b="0" strike="noStrike" spc="-1" dirty="0" err="1"/>
              <a:t>vous</a:t>
            </a:r>
            <a:r>
              <a:rPr lang="en-US" sz="1900" b="0" strike="noStrike" spc="-1" dirty="0"/>
              <a:t> </a:t>
            </a:r>
            <a:r>
              <a:rPr lang="en-US" sz="1900" b="0" strike="noStrike" spc="-1" dirty="0" err="1"/>
              <a:t>fumez</a:t>
            </a:r>
            <a:r>
              <a:rPr lang="en-US" sz="1900" b="0" strike="noStrike" spc="-1" dirty="0"/>
              <a:t> ?</a:t>
            </a:r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 err="1"/>
              <a:t>Souhaitez</a:t>
            </a:r>
            <a:r>
              <a:rPr lang="en-US" sz="1900" b="0" strike="noStrike" spc="-1" dirty="0"/>
              <a:t> </a:t>
            </a:r>
            <a:r>
              <a:rPr lang="en-US" sz="1900" b="0" strike="noStrike" spc="-1" dirty="0" err="1"/>
              <a:t>vous</a:t>
            </a:r>
            <a:r>
              <a:rPr lang="en-US" sz="1900" b="0" strike="noStrike" spc="-1" dirty="0"/>
              <a:t> modifier ?</a:t>
            </a:r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/>
              <a:t>Donner un document et signaler  sa </a:t>
            </a:r>
            <a:r>
              <a:rPr lang="en-US" sz="1900" b="0" strike="noStrike" spc="-1" dirty="0" err="1"/>
              <a:t>disponibilité</a:t>
            </a:r>
            <a:r>
              <a:rPr lang="en-US" sz="1900" b="0" strike="noStrike" spc="-1" dirty="0"/>
              <a:t>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CustomShape 1"/>
          <p:cNvSpPr/>
          <p:nvPr/>
        </p:nvSpPr>
        <p:spPr>
          <a:xfrm>
            <a:off x="693042" y="923959"/>
            <a:ext cx="3465215" cy="588499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0" strike="noStrike" kern="1200" spc="-1">
                <a:solidFill>
                  <a:schemeClr val="tx1"/>
                </a:solidFill>
                <a:latin typeface="+mj-lt"/>
                <a:ea typeface="+mj-ea"/>
                <a:cs typeface="+mj-cs"/>
              </a:rPr>
              <a:t>Les aides à l'arrêt</a:t>
            </a:r>
          </a:p>
        </p:txBody>
      </p:sp>
      <p:sp>
        <p:nvSpPr>
          <p:cNvPr id="252" name="CustomShape 2"/>
          <p:cNvSpPr/>
          <p:nvPr/>
        </p:nvSpPr>
        <p:spPr>
          <a:xfrm>
            <a:off x="4384089" y="923959"/>
            <a:ext cx="5003493" cy="588499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horz" lIns="91440" tIns="45720" rIns="91440" bIns="45720" rtlCol="0" anchor="ctr">
            <a:normAutofit/>
          </a:bodyPr>
          <a:lstStyle/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/>
              <a:t>Les </a:t>
            </a:r>
            <a:r>
              <a:rPr lang="en-US" sz="1900" b="0" strike="noStrike" spc="-1" dirty="0" err="1"/>
              <a:t>substituts</a:t>
            </a:r>
            <a:r>
              <a:rPr lang="en-US" sz="1900" b="0" strike="noStrike" spc="-1" dirty="0"/>
              <a:t> </a:t>
            </a:r>
            <a:r>
              <a:rPr lang="en-US" sz="1900" b="0" strike="noStrike" spc="-1" dirty="0" err="1"/>
              <a:t>nicotiniques</a:t>
            </a:r>
            <a:endParaRPr lang="en-US" sz="1900" b="0" strike="noStrike" spc="-1" dirty="0"/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/>
              <a:t>Les </a:t>
            </a:r>
            <a:r>
              <a:rPr lang="en-US" sz="1900" b="0" strike="noStrike" spc="-1" dirty="0" err="1"/>
              <a:t>médicaments</a:t>
            </a:r>
            <a:endParaRPr lang="en-US" sz="1900" b="0" strike="noStrike" spc="-1" dirty="0"/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/>
              <a:t>Le travail </a:t>
            </a:r>
            <a:r>
              <a:rPr lang="en-US" sz="1900" b="0" strike="noStrike" spc="-1" dirty="0" err="1"/>
              <a:t>comportemental</a:t>
            </a:r>
            <a:endParaRPr lang="en-US" sz="1900" b="0" strike="noStrike" spc="-1" dirty="0"/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/>
              <a:t>La cigarette </a:t>
            </a:r>
            <a:r>
              <a:rPr lang="en-US" sz="1900" b="0" strike="noStrike" spc="-1" dirty="0" err="1"/>
              <a:t>électronique</a:t>
            </a:r>
            <a:endParaRPr lang="en-US" sz="1900" b="0" strike="noStrike" spc="-1" dirty="0"/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/>
              <a:t>Les </a:t>
            </a:r>
            <a:r>
              <a:rPr lang="en-US" sz="1900" b="0" strike="noStrike" spc="-1" dirty="0" err="1"/>
              <a:t>soins</a:t>
            </a:r>
            <a:r>
              <a:rPr lang="en-US" sz="1900" b="0" strike="noStrike" spc="-1" dirty="0"/>
              <a:t> </a:t>
            </a:r>
            <a:r>
              <a:rPr lang="en-US" sz="1900" b="0" strike="noStrike" spc="-1" dirty="0" err="1"/>
              <a:t>associés</a:t>
            </a:r>
            <a:endParaRPr lang="en-US" sz="1900" b="0" strike="noStrike" spc="-1" dirty="0"/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/>
              <a:t>L'accompagnement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7" name="Espace réservé pour une image  1"/>
          <p:cNvPicPr/>
          <p:nvPr/>
        </p:nvPicPr>
        <p:blipFill>
          <a:blip r:embed="rId3"/>
          <a:stretch/>
        </p:blipFill>
        <p:spPr>
          <a:xfrm>
            <a:off x="1833120" y="1612080"/>
            <a:ext cx="6645240" cy="4382280"/>
          </a:xfrm>
          <a:prstGeom prst="rect">
            <a:avLst/>
          </a:prstGeom>
          <a:ln>
            <a:noFill/>
          </a:ln>
        </p:spPr>
      </p:pic>
      <p:sp>
        <p:nvSpPr>
          <p:cNvPr id="258" name="CustomShape 1"/>
          <p:cNvSpPr/>
          <p:nvPr/>
        </p:nvSpPr>
        <p:spPr>
          <a:xfrm>
            <a:off x="504000" y="301320"/>
            <a:ext cx="9069480" cy="1260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44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Les substituts nicotiniques</a:t>
            </a:r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CustomShape 1"/>
          <p:cNvSpPr/>
          <p:nvPr/>
        </p:nvSpPr>
        <p:spPr>
          <a:xfrm>
            <a:off x="693042" y="1174790"/>
            <a:ext cx="3318519" cy="497528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0" strike="noStrike" kern="1200" spc="-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Les aides à </a:t>
            </a:r>
            <a:r>
              <a:rPr lang="en-US" sz="4400" b="0" strike="noStrike" kern="1200" spc="-1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l’arrêt</a:t>
            </a:r>
            <a:endParaRPr lang="en-US" sz="4400" b="0" strike="noStrike" kern="1200" spc="-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54" name="CustomShape 2"/>
          <p:cNvSpPr/>
          <p:nvPr/>
        </p:nvSpPr>
        <p:spPr>
          <a:xfrm>
            <a:off x="3657601" y="786295"/>
            <a:ext cx="5729982" cy="574724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horz" lIns="91440" tIns="45720" rIns="91440" bIns="45720" rtlCol="0" anchor="ctr">
            <a:normAutofit/>
          </a:bodyPr>
          <a:lstStyle/>
          <a:p>
            <a:pPr indent="-228600">
              <a:lnSpc>
                <a:spcPct val="90000"/>
              </a:lnSpc>
              <a:spcAft>
                <a:spcPts val="1417"/>
              </a:spcAft>
              <a:buFont typeface="Arial" panose="020B0604020202020204" pitchFamily="34" charset="0"/>
              <a:buChar char="•"/>
            </a:pPr>
            <a:r>
              <a:rPr lang="en-US" sz="1900" b="0" strike="noStrike" spc="-1" dirty="0"/>
              <a:t>La substitution </a:t>
            </a:r>
            <a:r>
              <a:rPr lang="en-US" sz="1900" b="0" strike="noStrike" spc="-1" dirty="0" err="1"/>
              <a:t>nicotinique</a:t>
            </a:r>
            <a:r>
              <a:rPr lang="en-US" sz="1900" b="0" strike="noStrike" spc="-1" dirty="0"/>
              <a:t> : De quoi </a:t>
            </a:r>
            <a:r>
              <a:rPr lang="en-US" sz="1900" b="0" strike="noStrike" spc="-1" dirty="0" err="1"/>
              <a:t>s’agit</a:t>
            </a:r>
            <a:r>
              <a:rPr lang="en-US" sz="1900" b="0" strike="noStrike" spc="-1" dirty="0"/>
              <a:t> il ?</a:t>
            </a:r>
          </a:p>
          <a:p>
            <a:pPr indent="-228600">
              <a:lnSpc>
                <a:spcPct val="90000"/>
              </a:lnSpc>
              <a:spcAft>
                <a:spcPts val="1417"/>
              </a:spcAft>
              <a:buFont typeface="Arial" panose="020B0604020202020204" pitchFamily="34" charset="0"/>
              <a:buChar char="•"/>
            </a:pPr>
            <a:endParaRPr lang="en-US" sz="1900" b="0" strike="noStrike" spc="-1" dirty="0"/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/>
              <a:t>Se </a:t>
            </a:r>
            <a:r>
              <a:rPr lang="en-US" sz="1900" b="0" strike="noStrike" spc="-1" dirty="0" err="1"/>
              <a:t>désensibiliser</a:t>
            </a:r>
            <a:r>
              <a:rPr lang="en-US" sz="1900" b="0" strike="noStrike" spc="-1" dirty="0"/>
              <a:t> à la nicotine</a:t>
            </a:r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 err="1"/>
              <a:t>Interrompre</a:t>
            </a:r>
            <a:r>
              <a:rPr lang="en-US" sz="1900" b="0" strike="noStrike" spc="-1" dirty="0"/>
              <a:t> le mode </a:t>
            </a:r>
            <a:r>
              <a:rPr lang="en-US" sz="1900" b="0" strike="noStrike" spc="-1" dirty="0" err="1"/>
              <a:t>d’usage</a:t>
            </a:r>
            <a:r>
              <a:rPr lang="en-US" sz="1900" b="0" strike="noStrike" spc="-1" dirty="0"/>
              <a:t> </a:t>
            </a:r>
            <a:r>
              <a:rPr lang="en-US" sz="1900" b="0" strike="noStrike" spc="-1" dirty="0" err="1"/>
              <a:t>addictif</a:t>
            </a:r>
            <a:r>
              <a:rPr lang="en-US" sz="1900" b="0" strike="noStrike" spc="-1" dirty="0"/>
              <a:t> de la nicotine</a:t>
            </a:r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/>
              <a:t>Se </a:t>
            </a:r>
            <a:r>
              <a:rPr lang="en-US" sz="1900" b="0" strike="noStrike" spc="-1" dirty="0" err="1"/>
              <a:t>libérer</a:t>
            </a:r>
            <a:r>
              <a:rPr lang="en-US" sz="1900" b="0" strike="noStrike" spc="-1" dirty="0"/>
              <a:t> de la dépendance physique pour </a:t>
            </a:r>
            <a:r>
              <a:rPr lang="en-US" sz="1900" b="0" strike="noStrike" spc="-1" dirty="0" err="1"/>
              <a:t>aborder</a:t>
            </a:r>
            <a:r>
              <a:rPr lang="en-US" sz="1900" b="0" strike="noStrike" spc="-1" dirty="0"/>
              <a:t> les </a:t>
            </a:r>
            <a:r>
              <a:rPr lang="en-US" sz="1900" b="0" strike="noStrike" spc="-1" dirty="0" err="1"/>
              <a:t>autres</a:t>
            </a:r>
            <a:r>
              <a:rPr lang="en-US" sz="1900" b="0" strike="noStrike" spc="-1" dirty="0"/>
              <a:t> </a:t>
            </a:r>
            <a:r>
              <a:rPr lang="en-US" sz="1900" b="0" strike="noStrike" spc="-1" dirty="0" err="1"/>
              <a:t>fonctions</a:t>
            </a:r>
            <a:r>
              <a:rPr lang="en-US" sz="1900" b="0" strike="noStrike" spc="-1" dirty="0"/>
              <a:t> du </a:t>
            </a:r>
            <a:r>
              <a:rPr lang="en-US" sz="1900" b="0" strike="noStrike" spc="-1" dirty="0" err="1"/>
              <a:t>tabac</a:t>
            </a:r>
            <a:endParaRPr lang="en-US" sz="1900" b="0" strike="noStrike" spc="-1" dirty="0"/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/>
              <a:t> Nicotine « propre 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9" name="Image 1"/>
          <p:cNvPicPr/>
          <p:nvPr/>
        </p:nvPicPr>
        <p:blipFill>
          <a:blip r:embed="rId3"/>
          <a:stretch/>
        </p:blipFill>
        <p:spPr>
          <a:xfrm>
            <a:off x="936000" y="360000"/>
            <a:ext cx="8205840" cy="69098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C27F2E29-65DE-4FBE-8BA0-E27BC8BA4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000" y="627521"/>
            <a:ext cx="9072000" cy="609398"/>
          </a:xfrm>
        </p:spPr>
        <p:txBody>
          <a:bodyPr/>
          <a:lstStyle/>
          <a:p>
            <a:r>
              <a:rPr lang="fr-FR" dirty="0"/>
              <a:t>Evolution du tabagisme en France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="" xmlns:a16="http://schemas.microsoft.com/office/drawing/2014/main" id="{99F29DB4-BAB0-435F-B4F7-4478B81D10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9070" y="1481651"/>
            <a:ext cx="6940957" cy="4298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49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CustomShape 1"/>
          <p:cNvSpPr/>
          <p:nvPr/>
        </p:nvSpPr>
        <p:spPr>
          <a:xfrm>
            <a:off x="1260359" y="1150037"/>
            <a:ext cx="7335655" cy="144076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1" name="CustomShape 2"/>
          <p:cNvSpPr/>
          <p:nvPr/>
        </p:nvSpPr>
        <p:spPr>
          <a:xfrm>
            <a:off x="1164771" y="5298536"/>
            <a:ext cx="7750629" cy="114580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29B7A44B-9B02-433D-B62C-FA8D19046E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886" y="2365177"/>
            <a:ext cx="7906853" cy="282932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="" xmlns:a16="http://schemas.microsoft.com/office/drawing/2014/main" id="{60AAF659-FF0F-4485-8C84-C6D6FA53D77B}"/>
              </a:ext>
            </a:extLst>
          </p:cNvPr>
          <p:cNvSpPr txBox="1"/>
          <p:nvPr/>
        </p:nvSpPr>
        <p:spPr>
          <a:xfrm>
            <a:off x="1260360" y="5660571"/>
            <a:ext cx="76550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&lt;2 : Non dépendant</a:t>
            </a:r>
          </a:p>
          <a:p>
            <a:r>
              <a:rPr lang="fr-FR" dirty="0"/>
              <a:t>2à4 : Dépendant</a:t>
            </a:r>
          </a:p>
          <a:p>
            <a:r>
              <a:rPr lang="fr-FR" dirty="0"/>
              <a:t>&gt;4  : Très dépendant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="" xmlns:a16="http://schemas.microsoft.com/office/drawing/2014/main" id="{BF1C4A7A-0B19-4534-B944-82F62FBCD74D}"/>
              </a:ext>
            </a:extLst>
          </p:cNvPr>
          <p:cNvSpPr txBox="1"/>
          <p:nvPr/>
        </p:nvSpPr>
        <p:spPr>
          <a:xfrm>
            <a:off x="1427799" y="1150037"/>
            <a:ext cx="7655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Test simplifié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="" xmlns:a16="http://schemas.microsoft.com/office/drawing/2014/main" id="{F269BDC9-F5DC-4A16-9583-2F8CE418465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0078104" cy="75596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re 5">
            <a:extLst>
              <a:ext uri="{FF2B5EF4-FFF2-40B4-BE49-F238E27FC236}">
                <a16:creationId xmlns="" xmlns:a16="http://schemas.microsoft.com/office/drawing/2014/main" id="{7F036846-D247-4BF2-82EA-FD5B12D0A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078" y="6297561"/>
            <a:ext cx="7249741" cy="100289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Test de </a:t>
            </a:r>
            <a:r>
              <a:rPr lang="en-US" sz="42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Honc</a:t>
            </a:r>
            <a:endParaRPr lang="en-US" sz="42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="" xmlns:a16="http://schemas.microsoft.com/office/drawing/2014/main" id="{903CE7F4-D1BB-4A5B-8E96-91517764038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0800000">
            <a:off x="0" y="-2"/>
            <a:ext cx="7754930" cy="4686248"/>
          </a:xfrm>
          <a:custGeom>
            <a:avLst/>
            <a:gdLst>
              <a:gd name="connsiteX0" fmla="*/ 9379192 w 9379192"/>
              <a:gd name="connsiteY0" fmla="*/ 3752527 h 3752527"/>
              <a:gd name="connsiteX1" fmla="*/ 3293459 w 9379192"/>
              <a:gd name="connsiteY1" fmla="*/ 3752527 h 3752527"/>
              <a:gd name="connsiteX2" fmla="*/ 3297156 w 9379192"/>
              <a:gd name="connsiteY2" fmla="*/ 3752055 h 3752527"/>
              <a:gd name="connsiteX3" fmla="*/ 3642095 w 9379192"/>
              <a:gd name="connsiteY3" fmla="*/ 3690141 h 3752527"/>
              <a:gd name="connsiteX4" fmla="*/ 2307659 w 9379192"/>
              <a:gd name="connsiteY4" fmla="*/ 3500267 h 3752527"/>
              <a:gd name="connsiteX5" fmla="*/ 2383194 w 9379192"/>
              <a:gd name="connsiteY5" fmla="*/ 3475501 h 3752527"/>
              <a:gd name="connsiteX6" fmla="*/ 2237161 w 9379192"/>
              <a:gd name="connsiteY6" fmla="*/ 3376437 h 3752527"/>
              <a:gd name="connsiteX7" fmla="*/ 1637924 w 9379192"/>
              <a:gd name="connsiteY7" fmla="*/ 3219585 h 3752527"/>
              <a:gd name="connsiteX8" fmla="*/ 2383194 w 9379192"/>
              <a:gd name="connsiteY8" fmla="*/ 2955415 h 3752527"/>
              <a:gd name="connsiteX9" fmla="*/ 1542249 w 9379192"/>
              <a:gd name="connsiteY9" fmla="*/ 2596307 h 3752527"/>
              <a:gd name="connsiteX10" fmla="*/ 1114221 w 9379192"/>
              <a:gd name="connsiteY10" fmla="*/ 2509625 h 3752527"/>
              <a:gd name="connsiteX11" fmla="*/ 2524191 w 9379192"/>
              <a:gd name="connsiteY11" fmla="*/ 2059708 h 3752527"/>
              <a:gd name="connsiteX12" fmla="*/ 238027 w 9379192"/>
              <a:gd name="connsiteY12" fmla="*/ 1836815 h 3752527"/>
              <a:gd name="connsiteX13" fmla="*/ 424343 w 9379192"/>
              <a:gd name="connsiteY13" fmla="*/ 1746006 h 3752527"/>
              <a:gd name="connsiteX14" fmla="*/ 1844384 w 9379192"/>
              <a:gd name="connsiteY14" fmla="*/ 1770772 h 3752527"/>
              <a:gd name="connsiteX15" fmla="*/ 2081058 w 9379192"/>
              <a:gd name="connsiteY15" fmla="*/ 1700602 h 3752527"/>
              <a:gd name="connsiteX16" fmla="*/ 1844384 w 9379192"/>
              <a:gd name="connsiteY16" fmla="*/ 1589154 h 3752527"/>
              <a:gd name="connsiteX17" fmla="*/ 922869 w 9379192"/>
              <a:gd name="connsiteY17" fmla="*/ 1506601 h 3752527"/>
              <a:gd name="connsiteX18" fmla="*/ 681160 w 9379192"/>
              <a:gd name="connsiteY18" fmla="*/ 1320855 h 3752527"/>
              <a:gd name="connsiteX19" fmla="*/ 273276 w 9379192"/>
              <a:gd name="connsiteY19" fmla="*/ 1106216 h 3752527"/>
              <a:gd name="connsiteX20" fmla="*/ 555269 w 9379192"/>
              <a:gd name="connsiteY20" fmla="*/ 928727 h 3752527"/>
              <a:gd name="connsiteX21" fmla="*/ 97029 w 9379192"/>
              <a:gd name="connsiteY21" fmla="*/ 664555 h 3752527"/>
              <a:gd name="connsiteX22" fmla="*/ 227955 w 9379192"/>
              <a:gd name="connsiteY22" fmla="*/ 317831 h 3752527"/>
              <a:gd name="connsiteX23" fmla="*/ 998402 w 9379192"/>
              <a:gd name="connsiteY23" fmla="*/ 235277 h 3752527"/>
              <a:gd name="connsiteX24" fmla="*/ 2030701 w 9379192"/>
              <a:gd name="connsiteY24" fmla="*/ 115575 h 3752527"/>
              <a:gd name="connsiteX25" fmla="*/ 3068036 w 9379192"/>
              <a:gd name="connsiteY25" fmla="*/ 12383 h 3752527"/>
              <a:gd name="connsiteX26" fmla="*/ 4105370 w 9379192"/>
              <a:gd name="connsiteY26" fmla="*/ 12383 h 3752527"/>
              <a:gd name="connsiteX27" fmla="*/ 4402472 w 9379192"/>
              <a:gd name="connsiteY27" fmla="*/ 20638 h 3752527"/>
              <a:gd name="connsiteX28" fmla="*/ 4407507 w 9379192"/>
              <a:gd name="connsiteY28" fmla="*/ 20638 h 3752527"/>
              <a:gd name="connsiteX29" fmla="*/ 5696622 w 9379192"/>
              <a:gd name="connsiteY29" fmla="*/ 57788 h 3752527"/>
              <a:gd name="connsiteX30" fmla="*/ 6175004 w 9379192"/>
              <a:gd name="connsiteY30" fmla="*/ 61915 h 3752527"/>
              <a:gd name="connsiteX31" fmla="*/ 7212339 w 9379192"/>
              <a:gd name="connsiteY31" fmla="*/ 66042 h 3752527"/>
              <a:gd name="connsiteX32" fmla="*/ 8244638 w 9379192"/>
              <a:gd name="connsiteY32" fmla="*/ 49532 h 3752527"/>
              <a:gd name="connsiteX33" fmla="*/ 9292044 w 9379192"/>
              <a:gd name="connsiteY33" fmla="*/ 0 h 3752527"/>
              <a:gd name="connsiteX34" fmla="*/ 9379192 w 9379192"/>
              <a:gd name="connsiteY34" fmla="*/ 2762 h 3752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9379192" h="3752527">
                <a:moveTo>
                  <a:pt x="9379192" y="3752527"/>
                </a:moveTo>
                <a:lnTo>
                  <a:pt x="3293459" y="3752527"/>
                </a:lnTo>
                <a:lnTo>
                  <a:pt x="3297156" y="3752055"/>
                </a:lnTo>
                <a:cubicBezTo>
                  <a:pt x="3412975" y="3736577"/>
                  <a:pt x="3551454" y="3714906"/>
                  <a:pt x="3642095" y="3690141"/>
                </a:cubicBezTo>
                <a:cubicBezTo>
                  <a:pt x="3380244" y="3686012"/>
                  <a:pt x="2347945" y="3529162"/>
                  <a:pt x="2307659" y="3500267"/>
                </a:cubicBezTo>
                <a:cubicBezTo>
                  <a:pt x="2327803" y="3492012"/>
                  <a:pt x="2358017" y="3483757"/>
                  <a:pt x="2383194" y="3475501"/>
                </a:cubicBezTo>
                <a:cubicBezTo>
                  <a:pt x="2327803" y="3450736"/>
                  <a:pt x="2282482" y="3421842"/>
                  <a:pt x="2237161" y="3376437"/>
                </a:cubicBezTo>
                <a:cubicBezTo>
                  <a:pt x="2091129" y="3223714"/>
                  <a:pt x="1844384" y="3277374"/>
                  <a:pt x="1637924" y="3219585"/>
                </a:cubicBezTo>
                <a:cubicBezTo>
                  <a:pt x="1768850" y="2897627"/>
                  <a:pt x="2116307" y="3017329"/>
                  <a:pt x="2383194" y="2955415"/>
                </a:cubicBezTo>
                <a:cubicBezTo>
                  <a:pt x="1683245" y="2765541"/>
                  <a:pt x="1819207" y="2666477"/>
                  <a:pt x="1542249" y="2596307"/>
                </a:cubicBezTo>
                <a:cubicBezTo>
                  <a:pt x="1194791" y="2509625"/>
                  <a:pt x="1114221" y="2509625"/>
                  <a:pt x="1114221" y="2509625"/>
                </a:cubicBezTo>
                <a:cubicBezTo>
                  <a:pt x="1522105" y="2245455"/>
                  <a:pt x="2010559" y="2530264"/>
                  <a:pt x="2524191" y="2059708"/>
                </a:cubicBezTo>
                <a:cubicBezTo>
                  <a:pt x="2030701" y="1993667"/>
                  <a:pt x="555269" y="1960645"/>
                  <a:pt x="238027" y="1836815"/>
                </a:cubicBezTo>
                <a:cubicBezTo>
                  <a:pt x="358880" y="1882219"/>
                  <a:pt x="368952" y="1746006"/>
                  <a:pt x="424343" y="1746006"/>
                </a:cubicBezTo>
                <a:cubicBezTo>
                  <a:pt x="892655" y="1741879"/>
                  <a:pt x="1371037" y="1820305"/>
                  <a:pt x="1844384" y="1770772"/>
                </a:cubicBezTo>
                <a:cubicBezTo>
                  <a:pt x="1929989" y="1766645"/>
                  <a:pt x="2065951" y="1803793"/>
                  <a:pt x="2081058" y="1700602"/>
                </a:cubicBezTo>
                <a:cubicBezTo>
                  <a:pt x="2096164" y="1572644"/>
                  <a:pt x="1919919" y="1601537"/>
                  <a:pt x="1844384" y="1589154"/>
                </a:cubicBezTo>
                <a:cubicBezTo>
                  <a:pt x="1537212" y="1547877"/>
                  <a:pt x="1235076" y="1531367"/>
                  <a:pt x="922869" y="1506601"/>
                </a:cubicBezTo>
                <a:cubicBezTo>
                  <a:pt x="791943" y="1494218"/>
                  <a:pt x="630804" y="1518984"/>
                  <a:pt x="681160" y="1320855"/>
                </a:cubicBezTo>
                <a:cubicBezTo>
                  <a:pt x="640874" y="1130983"/>
                  <a:pt x="399166" y="1197025"/>
                  <a:pt x="273276" y="1106216"/>
                </a:cubicBezTo>
                <a:cubicBezTo>
                  <a:pt x="333703" y="998897"/>
                  <a:pt x="504913" y="1073196"/>
                  <a:pt x="555269" y="928727"/>
                </a:cubicBezTo>
                <a:cubicBezTo>
                  <a:pt x="313560" y="974131"/>
                  <a:pt x="338738" y="660428"/>
                  <a:pt x="97029" y="664555"/>
                </a:cubicBezTo>
                <a:cubicBezTo>
                  <a:pt x="-104395" y="478810"/>
                  <a:pt x="41638" y="388001"/>
                  <a:pt x="227955" y="317831"/>
                </a:cubicBezTo>
                <a:cubicBezTo>
                  <a:pt x="469664" y="231150"/>
                  <a:pt x="736551" y="251788"/>
                  <a:pt x="998402" y="235277"/>
                </a:cubicBezTo>
                <a:cubicBezTo>
                  <a:pt x="1345860" y="198128"/>
                  <a:pt x="1678209" y="111447"/>
                  <a:pt x="2030701" y="115575"/>
                </a:cubicBezTo>
                <a:cubicBezTo>
                  <a:pt x="2363052" y="28893"/>
                  <a:pt x="2730650" y="123829"/>
                  <a:pt x="3068036" y="12383"/>
                </a:cubicBezTo>
                <a:cubicBezTo>
                  <a:pt x="3410457" y="12383"/>
                  <a:pt x="3757914" y="12383"/>
                  <a:pt x="4105370" y="12383"/>
                </a:cubicBezTo>
                <a:cubicBezTo>
                  <a:pt x="4206084" y="16510"/>
                  <a:pt x="4301759" y="16510"/>
                  <a:pt x="4402472" y="20638"/>
                </a:cubicBezTo>
                <a:cubicBezTo>
                  <a:pt x="4402472" y="20638"/>
                  <a:pt x="4407507" y="20638"/>
                  <a:pt x="4407507" y="20638"/>
                </a:cubicBezTo>
                <a:cubicBezTo>
                  <a:pt x="4840570" y="33022"/>
                  <a:pt x="5268596" y="41276"/>
                  <a:pt x="5696622" y="57788"/>
                </a:cubicBezTo>
                <a:cubicBezTo>
                  <a:pt x="5857761" y="57788"/>
                  <a:pt x="6013864" y="61915"/>
                  <a:pt x="6175004" y="61915"/>
                </a:cubicBezTo>
                <a:cubicBezTo>
                  <a:pt x="6517425" y="82553"/>
                  <a:pt x="6864883" y="94936"/>
                  <a:pt x="7212339" y="66042"/>
                </a:cubicBezTo>
                <a:cubicBezTo>
                  <a:pt x="7559796" y="90809"/>
                  <a:pt x="7897182" y="74298"/>
                  <a:pt x="8244638" y="49532"/>
                </a:cubicBezTo>
                <a:cubicBezTo>
                  <a:pt x="8597130" y="78426"/>
                  <a:pt x="8944587" y="37149"/>
                  <a:pt x="9292044" y="0"/>
                </a:cubicBezTo>
                <a:lnTo>
                  <a:pt x="9379192" y="2762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5" name="Image 4" descr="Une image contenant table&#10;&#10;Description générée automatiquement">
            <a:extLst>
              <a:ext uri="{FF2B5EF4-FFF2-40B4-BE49-F238E27FC236}">
                <a16:creationId xmlns="" xmlns:a16="http://schemas.microsoft.com/office/drawing/2014/main" id="{3C498EAF-327F-4C7F-9E7A-26F7958D0A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1" y="709303"/>
            <a:ext cx="8823960" cy="5274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9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6" name="Rectangle 76">
            <a:extLst>
              <a:ext uri="{FF2B5EF4-FFF2-40B4-BE49-F238E27FC236}">
                <a16:creationId xmlns="" xmlns:a16="http://schemas.microsoft.com/office/drawing/2014/main" id="{0E3596DD-156A-473E-9BB3-C6A29F7574E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0078104" cy="75596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Freeform: Shape 78">
            <a:extLst>
              <a:ext uri="{FF2B5EF4-FFF2-40B4-BE49-F238E27FC236}">
                <a16:creationId xmlns="" xmlns:a16="http://schemas.microsoft.com/office/drawing/2014/main" id="{2C46C4D6-C474-4E92-B52E-944C1118F7B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0" y="0"/>
            <a:ext cx="4930167" cy="7559675"/>
          </a:xfrm>
          <a:custGeom>
            <a:avLst/>
            <a:gdLst>
              <a:gd name="connsiteX0" fmla="*/ 1044839 w 5962785"/>
              <a:gd name="connsiteY0" fmla="*/ 0 h 6858000"/>
              <a:gd name="connsiteX1" fmla="*/ 5962785 w 5962785"/>
              <a:gd name="connsiteY1" fmla="*/ 0 h 6858000"/>
              <a:gd name="connsiteX2" fmla="*/ 5962785 w 5962785"/>
              <a:gd name="connsiteY2" fmla="*/ 6858000 h 6858000"/>
              <a:gd name="connsiteX3" fmla="*/ 1469886 w 5962785"/>
              <a:gd name="connsiteY3" fmla="*/ 6858000 h 6858000"/>
              <a:gd name="connsiteX4" fmla="*/ 1416006 w 5962785"/>
              <a:gd name="connsiteY4" fmla="*/ 6823984 h 6858000"/>
              <a:gd name="connsiteX5" fmla="*/ 1232473 w 5962785"/>
              <a:gd name="connsiteY5" fmla="*/ 6733873 h 6858000"/>
              <a:gd name="connsiteX6" fmla="*/ 1075471 w 5962785"/>
              <a:gd name="connsiteY6" fmla="*/ 6503186 h 6858000"/>
              <a:gd name="connsiteX7" fmla="*/ 1020229 w 5962785"/>
              <a:gd name="connsiteY7" fmla="*/ 6438306 h 6858000"/>
              <a:gd name="connsiteX8" fmla="*/ 883579 w 5962785"/>
              <a:gd name="connsiteY8" fmla="*/ 6351798 h 6858000"/>
              <a:gd name="connsiteX9" fmla="*/ 645167 w 5962785"/>
              <a:gd name="connsiteY9" fmla="*/ 6167969 h 6858000"/>
              <a:gd name="connsiteX10" fmla="*/ 732391 w 5962785"/>
              <a:gd name="connsiteY10" fmla="*/ 6124716 h 6858000"/>
              <a:gd name="connsiteX11" fmla="*/ 985339 w 5962785"/>
              <a:gd name="connsiteY11" fmla="*/ 6236455 h 6858000"/>
              <a:gd name="connsiteX12" fmla="*/ 1168509 w 5962785"/>
              <a:gd name="connsiteY12" fmla="*/ 6265291 h 6858000"/>
              <a:gd name="connsiteX13" fmla="*/ 909746 w 5962785"/>
              <a:gd name="connsiteY13" fmla="*/ 6070649 h 6858000"/>
              <a:gd name="connsiteX14" fmla="*/ 659704 w 5962785"/>
              <a:gd name="connsiteY14" fmla="*/ 5818335 h 6858000"/>
              <a:gd name="connsiteX15" fmla="*/ 851597 w 5962785"/>
              <a:gd name="connsiteY15" fmla="*/ 5865193 h 6858000"/>
              <a:gd name="connsiteX16" fmla="*/ 860319 w 5962785"/>
              <a:gd name="connsiteY16" fmla="*/ 5832753 h 6858000"/>
              <a:gd name="connsiteX17" fmla="*/ 691686 w 5962785"/>
              <a:gd name="connsiteY17" fmla="*/ 5533581 h 6858000"/>
              <a:gd name="connsiteX18" fmla="*/ 610278 w 5962785"/>
              <a:gd name="connsiteY18" fmla="*/ 5411029 h 6858000"/>
              <a:gd name="connsiteX19" fmla="*/ 238123 w 5962785"/>
              <a:gd name="connsiteY19" fmla="*/ 5046976 h 6858000"/>
              <a:gd name="connsiteX20" fmla="*/ 592833 w 5962785"/>
              <a:gd name="connsiteY20" fmla="*/ 5209177 h 6858000"/>
              <a:gd name="connsiteX21" fmla="*/ 226494 w 5962785"/>
              <a:gd name="connsiteY21" fmla="*/ 4855939 h 6858000"/>
              <a:gd name="connsiteX22" fmla="*/ 49139 w 5962785"/>
              <a:gd name="connsiteY22" fmla="*/ 4726177 h 6858000"/>
              <a:gd name="connsiteX23" fmla="*/ 5527 w 5962785"/>
              <a:gd name="connsiteY23" fmla="*/ 4650483 h 6858000"/>
              <a:gd name="connsiteX24" fmla="*/ 84029 w 5962785"/>
              <a:gd name="connsiteY24" fmla="*/ 4632460 h 6858000"/>
              <a:gd name="connsiteX25" fmla="*/ 325347 w 5962785"/>
              <a:gd name="connsiteY25" fmla="*/ 4661296 h 6858000"/>
              <a:gd name="connsiteX26" fmla="*/ 25879 w 5962785"/>
              <a:gd name="connsiteY26" fmla="*/ 4423401 h 6858000"/>
              <a:gd name="connsiteX27" fmla="*/ 249753 w 5962785"/>
              <a:gd name="connsiteY27" fmla="*/ 4459446 h 6858000"/>
              <a:gd name="connsiteX28" fmla="*/ 313718 w 5962785"/>
              <a:gd name="connsiteY28" fmla="*/ 4365729 h 6858000"/>
              <a:gd name="connsiteX29" fmla="*/ 418386 w 5962785"/>
              <a:gd name="connsiteY29" fmla="*/ 4214341 h 6858000"/>
              <a:gd name="connsiteX30" fmla="*/ 491072 w 5962785"/>
              <a:gd name="connsiteY30" fmla="*/ 4131438 h 6858000"/>
              <a:gd name="connsiteX31" fmla="*/ 520147 w 5962785"/>
              <a:gd name="connsiteY31" fmla="*/ 3864706 h 6858000"/>
              <a:gd name="connsiteX32" fmla="*/ 459090 w 5962785"/>
              <a:gd name="connsiteY32" fmla="*/ 3572743 h 6858000"/>
              <a:gd name="connsiteX33" fmla="*/ 290458 w 5962785"/>
              <a:gd name="connsiteY33" fmla="*/ 3424959 h 6858000"/>
              <a:gd name="connsiteX34" fmla="*/ 339884 w 5962785"/>
              <a:gd name="connsiteY34" fmla="*/ 3259153 h 6858000"/>
              <a:gd name="connsiteX35" fmla="*/ 697501 w 5962785"/>
              <a:gd name="connsiteY35" fmla="*/ 3360078 h 6858000"/>
              <a:gd name="connsiteX36" fmla="*/ 165437 w 5962785"/>
              <a:gd name="connsiteY36" fmla="*/ 2967190 h 6858000"/>
              <a:gd name="connsiteX37" fmla="*/ 255568 w 5962785"/>
              <a:gd name="connsiteY37" fmla="*/ 2949167 h 6858000"/>
              <a:gd name="connsiteX38" fmla="*/ 578296 w 5962785"/>
              <a:gd name="connsiteY38" fmla="*/ 2725691 h 6858000"/>
              <a:gd name="connsiteX39" fmla="*/ 595740 w 5962785"/>
              <a:gd name="connsiteY39" fmla="*/ 2714876 h 6858000"/>
              <a:gd name="connsiteX40" fmla="*/ 650982 w 5962785"/>
              <a:gd name="connsiteY40" fmla="*/ 2574301 h 6858000"/>
              <a:gd name="connsiteX41" fmla="*/ 825429 w 5962785"/>
              <a:gd name="connsiteY41" fmla="*/ 2552674 h 6858000"/>
              <a:gd name="connsiteX42" fmla="*/ 970802 w 5962785"/>
              <a:gd name="connsiteY42" fmla="*/ 2585115 h 6858000"/>
              <a:gd name="connsiteX43" fmla="*/ 1127805 w 5962785"/>
              <a:gd name="connsiteY43" fmla="*/ 2545465 h 6858000"/>
              <a:gd name="connsiteX44" fmla="*/ 1267362 w 5962785"/>
              <a:gd name="connsiteY44" fmla="*/ 2563488 h 6858000"/>
              <a:gd name="connsiteX45" fmla="*/ 1386568 w 5962785"/>
              <a:gd name="connsiteY45" fmla="*/ 2538257 h 6858000"/>
              <a:gd name="connsiteX46" fmla="*/ 1270270 w 5962785"/>
              <a:gd name="connsiteY46" fmla="*/ 2419309 h 6858000"/>
              <a:gd name="connsiteX47" fmla="*/ 1107453 w 5962785"/>
              <a:gd name="connsiteY47" fmla="*/ 2419309 h 6858000"/>
              <a:gd name="connsiteX48" fmla="*/ 991154 w 5962785"/>
              <a:gd name="connsiteY48" fmla="*/ 2343615 h 6858000"/>
              <a:gd name="connsiteX49" fmla="*/ 880671 w 5962785"/>
              <a:gd name="connsiteY49" fmla="*/ 2206645 h 6858000"/>
              <a:gd name="connsiteX50" fmla="*/ 491072 w 5962785"/>
              <a:gd name="connsiteY50" fmla="*/ 1986771 h 6858000"/>
              <a:gd name="connsiteX51" fmla="*/ 421293 w 5962785"/>
              <a:gd name="connsiteY51" fmla="*/ 1903868 h 6858000"/>
              <a:gd name="connsiteX52" fmla="*/ 1531941 w 5962785"/>
              <a:gd name="connsiteY52" fmla="*/ 2224667 h 6858000"/>
              <a:gd name="connsiteX53" fmla="*/ 1188861 w 5962785"/>
              <a:gd name="connsiteY53" fmla="*/ 2091301 h 6858000"/>
              <a:gd name="connsiteX54" fmla="*/ 1421458 w 5962785"/>
              <a:gd name="connsiteY54" fmla="*/ 2116532 h 6858000"/>
              <a:gd name="connsiteX55" fmla="*/ 1549386 w 5962785"/>
              <a:gd name="connsiteY55" fmla="*/ 2026420 h 6858000"/>
              <a:gd name="connsiteX56" fmla="*/ 1549386 w 5962785"/>
              <a:gd name="connsiteY56" fmla="*/ 1997584 h 6858000"/>
              <a:gd name="connsiteX57" fmla="*/ 1453440 w 5962785"/>
              <a:gd name="connsiteY57" fmla="*/ 1914682 h 6858000"/>
              <a:gd name="connsiteX58" fmla="*/ 1398198 w 5962785"/>
              <a:gd name="connsiteY58" fmla="*/ 1860614 h 6858000"/>
              <a:gd name="connsiteX59" fmla="*/ 1247011 w 5962785"/>
              <a:gd name="connsiteY59" fmla="*/ 1665972 h 6858000"/>
              <a:gd name="connsiteX60" fmla="*/ 1354586 w 5962785"/>
              <a:gd name="connsiteY60" fmla="*/ 1644345 h 6858000"/>
              <a:gd name="connsiteX61" fmla="*/ 1395290 w 5962785"/>
              <a:gd name="connsiteY61" fmla="*/ 1604696 h 6858000"/>
              <a:gd name="connsiteX62" fmla="*/ 1366216 w 5962785"/>
              <a:gd name="connsiteY62" fmla="*/ 1547025 h 6858000"/>
              <a:gd name="connsiteX63" fmla="*/ 1031858 w 5962785"/>
              <a:gd name="connsiteY63" fmla="*/ 1370405 h 6858000"/>
              <a:gd name="connsiteX64" fmla="*/ 1005692 w 5962785"/>
              <a:gd name="connsiteY64" fmla="*/ 1233435 h 6858000"/>
              <a:gd name="connsiteX65" fmla="*/ 1069655 w 5962785"/>
              <a:gd name="connsiteY65" fmla="*/ 1211808 h 6858000"/>
              <a:gd name="connsiteX66" fmla="*/ 1142342 w 5962785"/>
              <a:gd name="connsiteY66" fmla="*/ 1222621 h 6858000"/>
              <a:gd name="connsiteX67" fmla="*/ 1084193 w 5962785"/>
              <a:gd name="connsiteY67" fmla="*/ 1114487 h 6858000"/>
              <a:gd name="connsiteX68" fmla="*/ 848689 w 5962785"/>
              <a:gd name="connsiteY68" fmla="*/ 1006353 h 6858000"/>
              <a:gd name="connsiteX69" fmla="*/ 805077 w 5962785"/>
              <a:gd name="connsiteY69" fmla="*/ 948681 h 6858000"/>
              <a:gd name="connsiteX70" fmla="*/ 863226 w 5962785"/>
              <a:gd name="connsiteY70" fmla="*/ 919844 h 6858000"/>
              <a:gd name="connsiteX71" fmla="*/ 906838 w 5962785"/>
              <a:gd name="connsiteY71" fmla="*/ 909031 h 6858000"/>
              <a:gd name="connsiteX72" fmla="*/ 5527 w 5962785"/>
              <a:gd name="connsiteY72" fmla="*/ 458471 h 6858000"/>
              <a:gd name="connsiteX73" fmla="*/ 209049 w 5962785"/>
              <a:gd name="connsiteY73" fmla="*/ 454867 h 6858000"/>
              <a:gd name="connsiteX74" fmla="*/ 409664 w 5962785"/>
              <a:gd name="connsiteY74" fmla="*/ 526956 h 6858000"/>
              <a:gd name="connsiteX75" fmla="*/ 621908 w 5962785"/>
              <a:gd name="connsiteY75" fmla="*/ 516143 h 6858000"/>
              <a:gd name="connsiteX76" fmla="*/ 822522 w 5962785"/>
              <a:gd name="connsiteY76" fmla="*/ 552188 h 6858000"/>
              <a:gd name="connsiteX77" fmla="*/ 996969 w 5962785"/>
              <a:gd name="connsiteY77" fmla="*/ 552188 h 6858000"/>
              <a:gd name="connsiteX78" fmla="*/ 834151 w 5962785"/>
              <a:gd name="connsiteY78" fmla="*/ 498120 h 6858000"/>
              <a:gd name="connsiteX79" fmla="*/ 773095 w 5962785"/>
              <a:gd name="connsiteY79" fmla="*/ 408008 h 6858000"/>
              <a:gd name="connsiteX80" fmla="*/ 793447 w 5962785"/>
              <a:gd name="connsiteY80" fmla="*/ 325106 h 6858000"/>
              <a:gd name="connsiteX81" fmla="*/ 860319 w 5962785"/>
              <a:gd name="connsiteY81" fmla="*/ 350336 h 6858000"/>
              <a:gd name="connsiteX82" fmla="*/ 938820 w 5962785"/>
              <a:gd name="connsiteY82" fmla="*/ 444054 h 6858000"/>
              <a:gd name="connsiteX83" fmla="*/ 956265 w 5962785"/>
              <a:gd name="connsiteY83" fmla="*/ 386381 h 6858000"/>
              <a:gd name="connsiteX84" fmla="*/ 1002784 w 5962785"/>
              <a:gd name="connsiteY84" fmla="*/ 343127 h 6858000"/>
              <a:gd name="connsiteX85" fmla="*/ 1270270 w 5962785"/>
              <a:gd name="connsiteY85" fmla="*/ 364755 h 6858000"/>
              <a:gd name="connsiteX86" fmla="*/ 1092915 w 5962785"/>
              <a:gd name="connsiteY86" fmla="*/ 180926 h 6858000"/>
              <a:gd name="connsiteX87" fmla="*/ 979525 w 5962785"/>
              <a:gd name="connsiteY87" fmla="*/ 152090 h 6858000"/>
              <a:gd name="connsiteX88" fmla="*/ 953358 w 5962785"/>
              <a:gd name="connsiteY88" fmla="*/ 76396 h 6858000"/>
              <a:gd name="connsiteX89" fmla="*/ 1005692 w 5962785"/>
              <a:gd name="connsiteY89" fmla="*/ 58373 h 6858000"/>
              <a:gd name="connsiteX90" fmla="*/ 1267362 w 5962785"/>
              <a:gd name="connsiteY90" fmla="*/ 123254 h 6858000"/>
              <a:gd name="connsiteX91" fmla="*/ 1310975 w 5962785"/>
              <a:gd name="connsiteY91" fmla="*/ 98023 h 6858000"/>
              <a:gd name="connsiteX92" fmla="*/ 1159787 w 5962785"/>
              <a:gd name="connsiteY92" fmla="*/ 4350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2" name="CustomShape 1"/>
          <p:cNvSpPr/>
          <p:nvPr/>
        </p:nvSpPr>
        <p:spPr>
          <a:xfrm>
            <a:off x="693043" y="709303"/>
            <a:ext cx="3215123" cy="198474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400" b="0" strike="noStrike" kern="1200" spc="-1">
                <a:solidFill>
                  <a:schemeClr val="tx1"/>
                </a:solidFill>
                <a:latin typeface="+mj-lt"/>
                <a:ea typeface="+mj-ea"/>
                <a:cs typeface="+mj-cs"/>
              </a:rPr>
              <a:t>Mesure du taux de CO (monoxyde de carbone)</a:t>
            </a:r>
          </a:p>
        </p:txBody>
      </p:sp>
      <p:sp>
        <p:nvSpPr>
          <p:cNvPr id="264" name="CustomShape 2"/>
          <p:cNvSpPr/>
          <p:nvPr/>
        </p:nvSpPr>
        <p:spPr>
          <a:xfrm>
            <a:off x="693042" y="3093720"/>
            <a:ext cx="4061837" cy="371523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90000"/>
              </a:lnSpc>
              <a:spcAft>
                <a:spcPts val="1559"/>
              </a:spcAft>
              <a:buFont typeface="Arial" panose="020B0604020202020204" pitchFamily="34" charset="0"/>
              <a:buChar char="•"/>
            </a:pPr>
            <a:endParaRPr lang="en-US" sz="1900" b="0" strike="noStrike" spc="-1" dirty="0"/>
          </a:p>
          <a:p>
            <a:pPr marL="216000" indent="-228600">
              <a:lnSpc>
                <a:spcPct val="90000"/>
              </a:lnSpc>
              <a:spcAft>
                <a:spcPts val="1559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/>
              <a:t>Le </a:t>
            </a:r>
            <a:r>
              <a:rPr lang="en-US" sz="1900" b="0" strike="noStrike" spc="-1" dirty="0" err="1"/>
              <a:t>taux</a:t>
            </a:r>
            <a:r>
              <a:rPr lang="en-US" sz="1900" b="0" strike="noStrike" spc="-1" dirty="0"/>
              <a:t> de Co </a:t>
            </a:r>
            <a:r>
              <a:rPr lang="en-US" sz="1900" b="0" strike="noStrike" spc="-1" dirty="0" err="1"/>
              <a:t>est</a:t>
            </a:r>
            <a:r>
              <a:rPr lang="en-US" sz="1900" b="0" strike="noStrike" spc="-1" dirty="0"/>
              <a:t> un bon reflet d ‘</a:t>
            </a:r>
            <a:r>
              <a:rPr lang="en-US" sz="1900" b="0" strike="noStrike" spc="-1" dirty="0" err="1"/>
              <a:t>une</a:t>
            </a:r>
            <a:r>
              <a:rPr lang="en-US" sz="1900" b="0" strike="noStrike" spc="-1" dirty="0"/>
              <a:t> intoxication </a:t>
            </a:r>
            <a:r>
              <a:rPr lang="en-US" sz="1900" b="0" strike="noStrike" spc="-1" dirty="0" err="1"/>
              <a:t>tabagique</a:t>
            </a:r>
            <a:r>
              <a:rPr lang="en-US" sz="1900" b="0" strike="noStrike" spc="-1" dirty="0"/>
              <a:t> </a:t>
            </a:r>
            <a:r>
              <a:rPr lang="en-US" sz="1900" b="0" strike="noStrike" spc="-1" dirty="0" err="1"/>
              <a:t>récente</a:t>
            </a:r>
            <a:endParaRPr lang="en-US" sz="1900" b="0" strike="noStrike" spc="-1" dirty="0"/>
          </a:p>
          <a:p>
            <a:pPr indent="-228600">
              <a:lnSpc>
                <a:spcPct val="90000"/>
              </a:lnSpc>
              <a:spcAft>
                <a:spcPts val="1559"/>
              </a:spcAft>
              <a:buFont typeface="Arial" panose="020B0604020202020204" pitchFamily="34" charset="0"/>
              <a:buChar char="•"/>
            </a:pPr>
            <a:endParaRPr lang="en-US" sz="1900" b="0" strike="noStrike" spc="-1" dirty="0"/>
          </a:p>
          <a:p>
            <a:pPr marL="216000" indent="-228600">
              <a:lnSpc>
                <a:spcPct val="90000"/>
              </a:lnSpc>
              <a:spcAft>
                <a:spcPts val="1559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/>
              <a:t> </a:t>
            </a:r>
          </a:p>
          <a:p>
            <a:pPr marL="216000" indent="-228600">
              <a:lnSpc>
                <a:spcPct val="90000"/>
              </a:lnSpc>
              <a:spcAft>
                <a:spcPts val="1559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 err="1"/>
              <a:t>Corrélation</a:t>
            </a:r>
            <a:r>
              <a:rPr lang="en-US" sz="1900" b="0" strike="noStrike" spc="-1" dirty="0"/>
              <a:t> avec la dépendance </a:t>
            </a:r>
            <a:r>
              <a:rPr lang="en-US" sz="1900" b="0" strike="noStrike" spc="-1" dirty="0" err="1"/>
              <a:t>nicotinique</a:t>
            </a:r>
            <a:endParaRPr lang="en-US" sz="1900" b="0" strike="noStrike" spc="-1" dirty="0"/>
          </a:p>
        </p:txBody>
      </p:sp>
      <p:pic>
        <p:nvPicPr>
          <p:cNvPr id="263" name="Espace réservé pour une image  2"/>
          <p:cNvPicPr/>
          <p:nvPr/>
        </p:nvPicPr>
        <p:blipFill>
          <a:blip r:embed="rId3"/>
          <a:stretch/>
        </p:blipFill>
        <p:spPr>
          <a:xfrm>
            <a:off x="5806439" y="1832769"/>
            <a:ext cx="3742151" cy="37907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CustomShape 1"/>
          <p:cNvSpPr/>
          <p:nvPr/>
        </p:nvSpPr>
        <p:spPr>
          <a:xfrm>
            <a:off x="6741417" y="2759716"/>
            <a:ext cx="2992685" cy="204024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100" b="0" strike="noStrike" kern="1200" spc="-1">
                <a:solidFill>
                  <a:schemeClr val="tx1"/>
                </a:solidFill>
                <a:latin typeface="+mj-lt"/>
                <a:ea typeface="+mj-ea"/>
                <a:cs typeface="+mj-cs"/>
              </a:rPr>
              <a:t>Les outils de l’arrêt ou réduction</a:t>
            </a:r>
          </a:p>
        </p:txBody>
      </p:sp>
      <p:sp>
        <p:nvSpPr>
          <p:cNvPr id="266" name="CustomShape 2"/>
          <p:cNvSpPr/>
          <p:nvPr/>
        </p:nvSpPr>
        <p:spPr>
          <a:xfrm>
            <a:off x="693043" y="762000"/>
            <a:ext cx="5136622" cy="604695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horz" lIns="91440" tIns="45720" rIns="91440" bIns="45720" rtlCol="0" anchor="ctr">
            <a:normAutofit/>
          </a:bodyPr>
          <a:lstStyle/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/>
              <a:t>Les </a:t>
            </a:r>
            <a:r>
              <a:rPr lang="en-US" sz="1900" b="0" strike="noStrike" spc="-1" dirty="0" err="1"/>
              <a:t>patchs</a:t>
            </a:r>
            <a:r>
              <a:rPr lang="en-US" sz="1900" b="0" strike="noStrike" spc="-1" dirty="0"/>
              <a:t> :</a:t>
            </a:r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/>
              <a:t>7, 14 et 21mg/24h</a:t>
            </a:r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/>
              <a:t>10, 15 et 25 /16h</a:t>
            </a:r>
          </a:p>
          <a:p>
            <a:pPr indent="-228600">
              <a:lnSpc>
                <a:spcPct val="90000"/>
              </a:lnSpc>
              <a:spcAft>
                <a:spcPts val="1417"/>
              </a:spcAft>
              <a:buFont typeface="Arial" panose="020B0604020202020204" pitchFamily="34" charset="0"/>
              <a:buChar char="•"/>
            </a:pPr>
            <a:endParaRPr lang="en-US" sz="1900" b="0" strike="noStrike" spc="-1" dirty="0"/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/>
              <a:t>Les </a:t>
            </a:r>
            <a:r>
              <a:rPr lang="en-US" sz="1900" b="0" strike="noStrike" spc="-1" dirty="0" err="1"/>
              <a:t>formes</a:t>
            </a:r>
            <a:r>
              <a:rPr lang="en-US" sz="1900" b="0" strike="noStrike" spc="-1" dirty="0"/>
              <a:t> </a:t>
            </a:r>
            <a:r>
              <a:rPr lang="en-US" sz="1900" b="0" strike="noStrike" spc="-1" dirty="0" err="1"/>
              <a:t>orales</a:t>
            </a:r>
            <a:r>
              <a:rPr lang="en-US" sz="1900" b="0" strike="noStrike" spc="-1" dirty="0"/>
              <a:t> : </a:t>
            </a:r>
            <a:r>
              <a:rPr lang="en-US" sz="1900" b="0" strike="noStrike" spc="-1" dirty="0" err="1"/>
              <a:t>comprimés</a:t>
            </a:r>
            <a:r>
              <a:rPr lang="en-US" sz="1900" b="0" strike="noStrike" spc="-1" dirty="0"/>
              <a:t>, pastilles </a:t>
            </a:r>
            <a:r>
              <a:rPr lang="en-US" sz="1900" b="0" strike="noStrike" spc="-1" dirty="0" err="1"/>
              <a:t>ou</a:t>
            </a:r>
            <a:r>
              <a:rPr lang="en-US" sz="1900" b="0" strike="noStrike" spc="-1" dirty="0"/>
              <a:t> </a:t>
            </a:r>
            <a:r>
              <a:rPr lang="en-US" sz="1900" b="0" strike="noStrike" spc="-1" dirty="0" err="1"/>
              <a:t>gommes</a:t>
            </a:r>
            <a:r>
              <a:rPr lang="en-US" sz="1900" b="0" strike="noStrike" spc="-1" dirty="0"/>
              <a:t>, </a:t>
            </a:r>
            <a:r>
              <a:rPr lang="en-US" sz="1900" b="0" strike="noStrike" spc="-1" dirty="0" err="1"/>
              <a:t>inhaleur</a:t>
            </a:r>
            <a:r>
              <a:rPr lang="en-US" sz="1900" b="0" strike="noStrike" spc="-1" dirty="0"/>
              <a:t>. </a:t>
            </a:r>
            <a:r>
              <a:rPr lang="en-US" sz="1900" b="0" strike="noStrike" spc="-1" dirty="0" err="1"/>
              <a:t>Préciser</a:t>
            </a:r>
            <a:r>
              <a:rPr lang="en-US" sz="1900" b="0" strike="noStrike" spc="-1" dirty="0"/>
              <a:t> le mode </a:t>
            </a:r>
            <a:r>
              <a:rPr lang="en-US" sz="1900" b="0" strike="noStrike" spc="-1" dirty="0" err="1" smtClean="0"/>
              <a:t>d’emploi</a:t>
            </a:r>
            <a:endParaRPr lang="en-US" sz="1900" b="0" strike="noStrike" spc="-1" dirty="0"/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endParaRPr lang="en-US" sz="1900" spc="-1" dirty="0"/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 err="1"/>
              <a:t>Remboursement</a:t>
            </a:r>
            <a:r>
              <a:rPr lang="en-US" sz="1900" b="0" strike="noStrike" spc="-1" dirty="0"/>
              <a:t> 65%. </a:t>
            </a:r>
            <a:r>
              <a:rPr lang="en-US" sz="1900" b="0" strike="noStrike" spc="-1" dirty="0" err="1"/>
              <a:t>Liste</a:t>
            </a:r>
            <a:r>
              <a:rPr lang="en-US" sz="1900" b="0" strike="noStrike" spc="-1" dirty="0"/>
              <a:t> evolutive.Ameli.fr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" name="Image 1"/>
          <p:cNvPicPr/>
          <p:nvPr/>
        </p:nvPicPr>
        <p:blipFill>
          <a:blip r:embed="rId3"/>
          <a:stretch/>
        </p:blipFill>
        <p:spPr>
          <a:xfrm>
            <a:off x="353160" y="268560"/>
            <a:ext cx="9338040" cy="70027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CustomShape 1"/>
          <p:cNvSpPr/>
          <p:nvPr/>
        </p:nvSpPr>
        <p:spPr>
          <a:xfrm>
            <a:off x="504000" y="301320"/>
            <a:ext cx="9069480" cy="1260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44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Les aides à l’arrêt.</a:t>
            </a:r>
            <a:endParaRPr lang="fr-FR" sz="4400" b="0" strike="noStrike" spc="-1">
              <a:latin typeface="Arial"/>
            </a:endParaRPr>
          </a:p>
        </p:txBody>
      </p:sp>
      <p:sp>
        <p:nvSpPr>
          <p:cNvPr id="271" name="CustomShape 2"/>
          <p:cNvSpPr/>
          <p:nvPr/>
        </p:nvSpPr>
        <p:spPr>
          <a:xfrm>
            <a:off x="504000" y="1769040"/>
            <a:ext cx="9069480" cy="4382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marL="432000" indent="-322200">
              <a:lnSpc>
                <a:spcPct val="10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 Avantage à utiliser patch+ formes orales</a:t>
            </a:r>
            <a:endParaRPr lang="fr-FR" sz="3200" b="0" strike="noStrike" spc="-1">
              <a:latin typeface="Arial"/>
            </a:endParaRPr>
          </a:p>
          <a:p>
            <a:pPr>
              <a:lnSpc>
                <a:spcPct val="100000"/>
              </a:lnSpc>
              <a:spcAft>
                <a:spcPts val="1417"/>
              </a:spcAft>
            </a:pPr>
            <a:endParaRPr lang="fr-FR" sz="3200" b="0" strike="noStrike" spc="-1">
              <a:latin typeface="Arial"/>
            </a:endParaRPr>
          </a:p>
          <a:p>
            <a:pPr marL="432000" indent="-322200">
              <a:lnSpc>
                <a:spcPct val="10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Attention au sous dosage</a:t>
            </a:r>
            <a:endParaRPr lang="fr-FR" sz="3200" b="0" strike="noStrike" spc="-1">
              <a:latin typeface="Arial"/>
            </a:endParaRPr>
          </a:p>
          <a:p>
            <a:pPr>
              <a:lnSpc>
                <a:spcPct val="100000"/>
              </a:lnSpc>
              <a:spcAft>
                <a:spcPts val="1417"/>
              </a:spcAft>
            </a:pPr>
            <a:endParaRPr lang="fr-FR" sz="3200" b="0" strike="noStrike" spc="-1">
              <a:latin typeface="Arial"/>
            </a:endParaRPr>
          </a:p>
          <a:p>
            <a:pPr marL="432000" indent="-322200">
              <a:lnSpc>
                <a:spcPct val="10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Traitement suffisamment prolongé. Schéma classique 3 mois , au minimum 5 semaines</a:t>
            </a:r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CustomShape 1"/>
          <p:cNvSpPr/>
          <p:nvPr/>
        </p:nvSpPr>
        <p:spPr>
          <a:xfrm>
            <a:off x="693042" y="923959"/>
            <a:ext cx="3141539" cy="588499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0" strike="noStrike" kern="1200" spc="-1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Bénéfices</a:t>
            </a:r>
            <a:r>
              <a:rPr lang="en-US" sz="4400" b="0" strike="noStrike" kern="1200" spc="-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à </a:t>
            </a:r>
            <a:r>
              <a:rPr lang="en-US" sz="4400" b="0" strike="noStrike" kern="1200" spc="-1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l’arrêt</a:t>
            </a:r>
            <a:endParaRPr lang="en-US" sz="4400" b="0" strike="noStrike" kern="1200" spc="-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56" name="CustomShape 2"/>
          <p:cNvSpPr/>
          <p:nvPr/>
        </p:nvSpPr>
        <p:spPr>
          <a:xfrm>
            <a:off x="3834581" y="923959"/>
            <a:ext cx="5553001" cy="588499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horz" lIns="91440" tIns="45720" rIns="91440" bIns="45720" rtlCol="0" anchor="ctr">
            <a:normAutofit/>
          </a:bodyPr>
          <a:lstStyle/>
          <a:p>
            <a:pPr indent="-228600">
              <a:lnSpc>
                <a:spcPct val="90000"/>
              </a:lnSpc>
              <a:spcAft>
                <a:spcPts val="1417"/>
              </a:spcAft>
              <a:buFont typeface="Arial" panose="020B0604020202020204" pitchFamily="34" charset="0"/>
              <a:buChar char="•"/>
            </a:pPr>
            <a:endParaRPr lang="en-US" sz="1900" b="0" strike="noStrike" spc="-1" dirty="0"/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 err="1"/>
              <a:t>Quelques</a:t>
            </a:r>
            <a:r>
              <a:rPr lang="en-US" sz="1900" b="0" strike="noStrike" spc="-1" dirty="0"/>
              <a:t> </a:t>
            </a:r>
            <a:r>
              <a:rPr lang="en-US" sz="1900" b="0" strike="noStrike" spc="-1" dirty="0" err="1"/>
              <a:t>heures</a:t>
            </a:r>
            <a:r>
              <a:rPr lang="en-US" sz="1900" b="0" strike="noStrike" spc="-1" dirty="0"/>
              <a:t> : Diminution du </a:t>
            </a:r>
            <a:r>
              <a:rPr lang="en-US" sz="1900" b="0" strike="noStrike" spc="-1" dirty="0" err="1"/>
              <a:t>taux</a:t>
            </a:r>
            <a:r>
              <a:rPr lang="en-US" sz="1900" b="0" strike="noStrike" spc="-1" dirty="0"/>
              <a:t> de CO</a:t>
            </a:r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/>
              <a:t>24h : Le </a:t>
            </a:r>
            <a:r>
              <a:rPr lang="en-US" sz="1900" b="0" strike="noStrike" spc="-1" dirty="0" err="1"/>
              <a:t>risque</a:t>
            </a:r>
            <a:r>
              <a:rPr lang="en-US" sz="1900" b="0" strike="noStrike" spc="-1" dirty="0"/>
              <a:t> </a:t>
            </a:r>
            <a:r>
              <a:rPr lang="en-US" sz="1900" b="0" strike="noStrike" spc="-1" dirty="0" err="1"/>
              <a:t>d’IDM</a:t>
            </a:r>
            <a:r>
              <a:rPr lang="en-US" sz="1900" b="0" strike="noStrike" spc="-1" dirty="0"/>
              <a:t> </a:t>
            </a:r>
            <a:r>
              <a:rPr lang="en-US" sz="1900" b="0" strike="noStrike" spc="-1" dirty="0" err="1"/>
              <a:t>diminue</a:t>
            </a:r>
            <a:r>
              <a:rPr lang="en-US" sz="1900" b="0" strike="noStrike" spc="-1" dirty="0"/>
              <a:t>, les </a:t>
            </a:r>
            <a:r>
              <a:rPr lang="en-US" sz="1900" b="0" strike="noStrike" spc="-1" dirty="0" err="1"/>
              <a:t>poumons</a:t>
            </a:r>
            <a:r>
              <a:rPr lang="en-US" sz="1900" b="0" strike="noStrike" spc="-1" dirty="0"/>
              <a:t> </a:t>
            </a:r>
            <a:r>
              <a:rPr lang="en-US" sz="1900" b="0" strike="noStrike" spc="-1" dirty="0" err="1"/>
              <a:t>commencent</a:t>
            </a:r>
            <a:r>
              <a:rPr lang="en-US" sz="1900" b="0" strike="noStrike" spc="-1" dirty="0"/>
              <a:t> à </a:t>
            </a:r>
            <a:r>
              <a:rPr lang="en-US" sz="1900" b="0" strike="noStrike" spc="-1" dirty="0" err="1"/>
              <a:t>éliminer</a:t>
            </a:r>
            <a:r>
              <a:rPr lang="en-US" sz="1900" b="0" strike="noStrike" spc="-1" dirty="0"/>
              <a:t> les </a:t>
            </a:r>
            <a:r>
              <a:rPr lang="en-US" sz="1900" b="0" strike="noStrike" spc="-1" dirty="0" err="1"/>
              <a:t>résidus</a:t>
            </a:r>
            <a:r>
              <a:rPr lang="en-US" sz="1900" b="0" strike="noStrike" spc="-1" dirty="0"/>
              <a:t> de </a:t>
            </a:r>
            <a:r>
              <a:rPr lang="en-US" sz="1900" b="0" strike="noStrike" spc="-1" dirty="0" err="1"/>
              <a:t>fumée</a:t>
            </a:r>
            <a:endParaRPr lang="en-US" sz="1900" b="0" strike="noStrike" spc="-1" dirty="0"/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/>
              <a:t>48h : </a:t>
            </a:r>
            <a:r>
              <a:rPr lang="en-US" sz="1900" b="0" strike="noStrike" spc="-1" dirty="0" err="1"/>
              <a:t>Amélioration</a:t>
            </a:r>
            <a:r>
              <a:rPr lang="en-US" sz="1900" b="0" strike="noStrike" spc="-1" dirty="0"/>
              <a:t> du </a:t>
            </a:r>
            <a:r>
              <a:rPr lang="en-US" sz="1900" b="0" strike="noStrike" spc="-1" dirty="0" err="1"/>
              <a:t>goût</a:t>
            </a:r>
            <a:r>
              <a:rPr lang="en-US" sz="1900" b="0" strike="noStrike" spc="-1" dirty="0"/>
              <a:t> et de </a:t>
            </a:r>
            <a:r>
              <a:rPr lang="en-US" sz="1900" b="0" strike="noStrike" spc="-1" dirty="0" err="1"/>
              <a:t>l’odorat</a:t>
            </a:r>
            <a:endParaRPr lang="en-US" sz="1900" b="0" strike="noStrike" spc="-1" dirty="0"/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 err="1"/>
              <a:t>Mois</a:t>
            </a:r>
            <a:r>
              <a:rPr lang="en-US" sz="1900" b="0" strike="noStrike" spc="-1" dirty="0"/>
              <a:t> : diminution </a:t>
            </a:r>
            <a:r>
              <a:rPr lang="en-US" sz="1900" b="0" strike="noStrike" spc="-1" dirty="0" err="1"/>
              <a:t>toux</a:t>
            </a:r>
            <a:r>
              <a:rPr lang="en-US" sz="1900" b="0" strike="noStrike" spc="-1" dirty="0"/>
              <a:t> et fatigue, </a:t>
            </a:r>
            <a:r>
              <a:rPr lang="en-US" sz="1900" b="0" strike="noStrike" spc="-1" dirty="0" err="1"/>
              <a:t>récupération</a:t>
            </a:r>
            <a:r>
              <a:rPr lang="en-US" sz="1900" b="0" strike="noStrike" spc="-1" dirty="0"/>
              <a:t> du souffle</a:t>
            </a:r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/>
              <a:t>1 an : </a:t>
            </a:r>
            <a:r>
              <a:rPr lang="en-US" sz="1900" b="0" strike="noStrike" spc="-1" dirty="0" err="1"/>
              <a:t>risque</a:t>
            </a:r>
            <a:r>
              <a:rPr lang="en-US" sz="1900" b="0" strike="noStrike" spc="-1" dirty="0"/>
              <a:t> AVC </a:t>
            </a:r>
            <a:r>
              <a:rPr lang="en-US" sz="1900" b="0" strike="noStrike" spc="-1" dirty="0" err="1"/>
              <a:t>comme</a:t>
            </a:r>
            <a:r>
              <a:rPr lang="en-US" sz="1900" b="0" strike="noStrike" spc="-1" dirty="0"/>
              <a:t> non </a:t>
            </a:r>
            <a:r>
              <a:rPr lang="en-US" sz="1900" b="0" strike="noStrike" spc="-1" dirty="0" err="1"/>
              <a:t>fumeur</a:t>
            </a:r>
            <a:r>
              <a:rPr lang="en-US" sz="1900" b="0" strike="noStrike" spc="-1" dirty="0"/>
              <a:t>, </a:t>
            </a:r>
            <a:r>
              <a:rPr lang="en-US" sz="1900" b="0" strike="noStrike" spc="-1" dirty="0" err="1"/>
              <a:t>risque</a:t>
            </a:r>
            <a:r>
              <a:rPr lang="en-US" sz="1900" b="0" strike="noStrike" spc="-1" dirty="0"/>
              <a:t> IDM </a:t>
            </a:r>
            <a:r>
              <a:rPr lang="en-US" sz="1900" b="0" strike="noStrike" spc="-1" dirty="0" err="1"/>
              <a:t>diminue</a:t>
            </a:r>
            <a:r>
              <a:rPr lang="en-US" sz="1900" b="0" strike="noStrike" spc="-1" dirty="0"/>
              <a:t> de </a:t>
            </a:r>
            <a:r>
              <a:rPr lang="en-US" sz="1900" b="0" strike="noStrike" spc="-1" dirty="0" err="1"/>
              <a:t>moitié</a:t>
            </a:r>
            <a:r>
              <a:rPr lang="en-US" sz="1900" b="0" strike="noStrike" spc="-1" dirty="0"/>
              <a:t>.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CustomShape 1"/>
          <p:cNvSpPr/>
          <p:nvPr/>
        </p:nvSpPr>
        <p:spPr>
          <a:xfrm>
            <a:off x="504000" y="301320"/>
            <a:ext cx="9069480" cy="1260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44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Aide à l’arrêt</a:t>
            </a:r>
            <a:endParaRPr lang="fr-FR" sz="4400" b="0" strike="noStrike" spc="-1">
              <a:latin typeface="Arial"/>
            </a:endParaRPr>
          </a:p>
        </p:txBody>
      </p:sp>
      <p:sp>
        <p:nvSpPr>
          <p:cNvPr id="277" name="CustomShape 2"/>
          <p:cNvSpPr/>
          <p:nvPr/>
        </p:nvSpPr>
        <p:spPr>
          <a:xfrm>
            <a:off x="504000" y="1769040"/>
            <a:ext cx="9069480" cy="4382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marL="432000" indent="-322200">
              <a:lnSpc>
                <a:spcPct val="10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TCC, thérapie comportementale et cognitive</a:t>
            </a:r>
            <a:endParaRPr lang="fr-FR" sz="3200" b="0" strike="noStrike" spc="-1">
              <a:latin typeface="Arial"/>
            </a:endParaRPr>
          </a:p>
          <a:p>
            <a:pPr marL="432000" indent="-322200">
              <a:lnSpc>
                <a:spcPct val="10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Une TCC est une thérapie brève, validée scientifiquement qui porte sur les interactions entre pensées, émotions et comportements</a:t>
            </a:r>
            <a:endParaRPr lang="fr-FR" sz="3200" b="0" strike="noStrike" spc="-1">
              <a:latin typeface="Arial"/>
            </a:endParaRPr>
          </a:p>
          <a:p>
            <a:pPr marL="432000" indent="-322200">
              <a:lnSpc>
                <a:spcPct val="10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analyse les situations-problèmes en les décomposant en  pensées, émotions, et comportements et en examinant la façon dont ils s’influencent</a:t>
            </a:r>
            <a:endParaRPr lang="fr-FR" sz="3200" b="0" strike="noStrike" spc="-1">
              <a:latin typeface="Arial"/>
            </a:endParaRPr>
          </a:p>
          <a:p>
            <a:pPr>
              <a:lnSpc>
                <a:spcPct val="100000"/>
              </a:lnSpc>
              <a:spcAft>
                <a:spcPts val="1417"/>
              </a:spcAft>
            </a:pPr>
            <a:endParaRPr lang="fr-FR" sz="3200" b="0" strike="noStrike" spc="-1">
              <a:latin typeface="Arial"/>
            </a:endParaRPr>
          </a:p>
          <a:p>
            <a:pPr>
              <a:lnSpc>
                <a:spcPct val="100000"/>
              </a:lnSpc>
              <a:spcAft>
                <a:spcPts val="1417"/>
              </a:spcAft>
            </a:pPr>
            <a:endParaRPr lang="fr-FR" sz="3200" b="0" strike="noStrike" spc="-1">
              <a:latin typeface="Arial"/>
            </a:endParaRPr>
          </a:p>
          <a:p>
            <a:pPr>
              <a:lnSpc>
                <a:spcPct val="100000"/>
              </a:lnSpc>
              <a:spcAft>
                <a:spcPts val="1417"/>
              </a:spcAft>
            </a:pPr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CustomShape 1"/>
          <p:cNvSpPr/>
          <p:nvPr/>
        </p:nvSpPr>
        <p:spPr>
          <a:xfrm>
            <a:off x="504000" y="301320"/>
            <a:ext cx="9069480" cy="1260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44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Dépendance comportementale</a:t>
            </a:r>
            <a:endParaRPr lang="fr-FR" sz="4400" b="0" strike="noStrike" spc="-1">
              <a:latin typeface="Arial"/>
            </a:endParaRPr>
          </a:p>
        </p:txBody>
      </p:sp>
      <p:sp>
        <p:nvSpPr>
          <p:cNvPr id="275" name="CustomShape 2"/>
          <p:cNvSpPr/>
          <p:nvPr/>
        </p:nvSpPr>
        <p:spPr>
          <a:xfrm>
            <a:off x="504000" y="1769040"/>
            <a:ext cx="9069480" cy="4382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marL="432000" indent="-322200">
              <a:lnSpc>
                <a:spcPct val="10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Travail d’auto observation</a:t>
            </a:r>
            <a:endParaRPr lang="fr-FR" sz="3200" b="0" strike="noStrike" spc="-1">
              <a:latin typeface="Arial"/>
            </a:endParaRPr>
          </a:p>
          <a:p>
            <a:pPr>
              <a:lnSpc>
                <a:spcPct val="100000"/>
              </a:lnSpc>
              <a:spcAft>
                <a:spcPts val="1417"/>
              </a:spcAft>
            </a:pPr>
            <a:endParaRPr lang="fr-FR" sz="3200" b="0" strike="noStrike" spc="-1">
              <a:latin typeface="Arial"/>
            </a:endParaRPr>
          </a:p>
          <a:p>
            <a:pPr marL="432000" indent="-322200">
              <a:lnSpc>
                <a:spcPct val="10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-Circonstances de fume</a:t>
            </a:r>
            <a:endParaRPr lang="fr-FR" sz="3200" b="0" strike="noStrike" spc="-1">
              <a:latin typeface="Arial"/>
            </a:endParaRPr>
          </a:p>
          <a:p>
            <a:pPr marL="432000" indent="-322200">
              <a:lnSpc>
                <a:spcPct val="10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-Constater les habitudes</a:t>
            </a:r>
            <a:endParaRPr lang="fr-FR" sz="3200" b="0" strike="noStrike" spc="-1">
              <a:latin typeface="Arial"/>
            </a:endParaRPr>
          </a:p>
          <a:p>
            <a:pPr marL="432000" indent="-322200">
              <a:lnSpc>
                <a:spcPct val="10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-Les « déconstruire »</a:t>
            </a:r>
            <a:endParaRPr lang="fr-FR" sz="3200" b="0" strike="noStrike" spc="-1">
              <a:latin typeface="Arial"/>
            </a:endParaRPr>
          </a:p>
          <a:p>
            <a:pPr marL="432000" indent="-322200">
              <a:lnSpc>
                <a:spcPct val="10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-Travail sur les cigarettes automatiques</a:t>
            </a:r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CustomShape 1"/>
          <p:cNvSpPr/>
          <p:nvPr/>
        </p:nvSpPr>
        <p:spPr>
          <a:xfrm>
            <a:off x="504000" y="301320"/>
            <a:ext cx="9069480" cy="1260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44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Entretien motivationnel</a:t>
            </a:r>
            <a:endParaRPr lang="fr-FR" sz="4400" b="0" strike="noStrike" spc="-1">
              <a:latin typeface="Arial"/>
            </a:endParaRPr>
          </a:p>
        </p:txBody>
      </p:sp>
      <p:sp>
        <p:nvSpPr>
          <p:cNvPr id="279" name="CustomShape 2"/>
          <p:cNvSpPr/>
          <p:nvPr/>
        </p:nvSpPr>
        <p:spPr>
          <a:xfrm>
            <a:off x="504000" y="1769040"/>
            <a:ext cx="9069480" cy="4382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marL="469800" indent="-466560">
              <a:lnSpc>
                <a:spcPct val="100000"/>
              </a:lnSpc>
              <a:spcAft>
                <a:spcPts val="1417"/>
              </a:spcAft>
            </a:pPr>
            <a:r>
              <a:rPr lang="fr-FR" sz="3000" b="0" strike="noStrike" spc="-1">
                <a:solidFill>
                  <a:srgbClr val="000000"/>
                </a:solidFill>
                <a:latin typeface="Verdana"/>
                <a:ea typeface="Microsoft YaHei"/>
              </a:rPr>
              <a:t>Miller et Rollnick 1983 prise en charge des addictions.</a:t>
            </a:r>
            <a:endParaRPr lang="fr-FR" sz="3000" b="0" strike="noStrike" spc="-1">
              <a:latin typeface="Arial"/>
            </a:endParaRPr>
          </a:p>
          <a:p>
            <a:pPr marL="468720" indent="-464400">
              <a:lnSpc>
                <a:spcPct val="100000"/>
              </a:lnSpc>
              <a:spcAft>
                <a:spcPts val="1417"/>
              </a:spcAft>
            </a:pPr>
            <a:r>
              <a:rPr lang="fr-FR" sz="1950" b="0" strike="noStrike" spc="-1">
                <a:solidFill>
                  <a:srgbClr val="000000"/>
                </a:solidFill>
                <a:latin typeface="Wingdings"/>
                <a:ea typeface="Microsoft YaHei"/>
              </a:rPr>
              <a:t>	</a:t>
            </a:r>
            <a:r>
              <a:rPr lang="fr-FR" sz="3000" b="0" strike="noStrike" spc="-1">
                <a:solidFill>
                  <a:srgbClr val="000000"/>
                </a:solidFill>
                <a:latin typeface="Verdana"/>
                <a:ea typeface="Microsoft YaHei"/>
              </a:rPr>
              <a:t>« une méthode de communication à la fois directive et centrée sur la personne, ayant pour objectif d'aider les changements de comportement en renforçant les motivations intrinsèques par l'exploration et la résolution de l'ambivalence ».</a:t>
            </a:r>
            <a:endParaRPr lang="fr-FR" sz="30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nquête ESCAPAD 2022, tabagisme en baisse chez les jeunes - Oneshot Media">
            <a:extLst>
              <a:ext uri="{FF2B5EF4-FFF2-40B4-BE49-F238E27FC236}">
                <a16:creationId xmlns="" xmlns:a16="http://schemas.microsoft.com/office/drawing/2014/main" id="{36F6D938-E310-4C63-948D-138736C6CE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092" y="1488557"/>
            <a:ext cx="5592727" cy="5592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>
            <a:extLst>
              <a:ext uri="{FF2B5EF4-FFF2-40B4-BE49-F238E27FC236}">
                <a16:creationId xmlns="" xmlns:a16="http://schemas.microsoft.com/office/drawing/2014/main" id="{3FBA67F3-1F63-410B-A6D8-21C2C72A4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544" y="578765"/>
            <a:ext cx="8810456" cy="387798"/>
          </a:xfrm>
        </p:spPr>
        <p:txBody>
          <a:bodyPr/>
          <a:lstStyle/>
          <a:p>
            <a:r>
              <a:rPr lang="fr-FR" sz="2800" dirty="0"/>
              <a:t>Niveau usage tabac entre 2000 et 2022. ESCAPAD</a:t>
            </a:r>
          </a:p>
        </p:txBody>
      </p:sp>
    </p:spTree>
    <p:extLst>
      <p:ext uri="{BB962C8B-B14F-4D97-AF65-F5344CB8AC3E}">
        <p14:creationId xmlns:p14="http://schemas.microsoft.com/office/powerpoint/2010/main" val="98597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1" name="Espace réservé pour une image  1"/>
          <p:cNvPicPr/>
          <p:nvPr/>
        </p:nvPicPr>
        <p:blipFill>
          <a:blip r:embed="rId3"/>
          <a:stretch/>
        </p:blipFill>
        <p:spPr>
          <a:xfrm>
            <a:off x="1589760" y="1768680"/>
            <a:ext cx="6897240" cy="4382280"/>
          </a:xfrm>
          <a:prstGeom prst="rect">
            <a:avLst/>
          </a:prstGeom>
          <a:ln>
            <a:noFill/>
          </a:ln>
        </p:spPr>
      </p:pic>
      <p:sp>
        <p:nvSpPr>
          <p:cNvPr id="282" name="CustomShape 1"/>
          <p:cNvSpPr/>
          <p:nvPr/>
        </p:nvSpPr>
        <p:spPr>
          <a:xfrm>
            <a:off x="504000" y="301320"/>
            <a:ext cx="9069480" cy="1260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44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La vapoteuse</a:t>
            </a:r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CustomShape 1"/>
          <p:cNvSpPr/>
          <p:nvPr/>
        </p:nvSpPr>
        <p:spPr>
          <a:xfrm>
            <a:off x="367957" y="2240280"/>
            <a:ext cx="3370882" cy="279950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0" strike="noStrike" kern="1200" spc="-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La cigarette </a:t>
            </a:r>
            <a:r>
              <a:rPr lang="en-US" sz="4400" b="0" strike="noStrike" kern="1200" spc="-1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électronique</a:t>
            </a:r>
            <a:endParaRPr lang="en-US" sz="4400" b="0" strike="noStrike" kern="1200" spc="-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84" name="CustomShape 2"/>
          <p:cNvSpPr/>
          <p:nvPr/>
        </p:nvSpPr>
        <p:spPr>
          <a:xfrm>
            <a:off x="3992880" y="1082040"/>
            <a:ext cx="5394702" cy="541406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horz" lIns="91440" tIns="45720" rIns="91440" bIns="45720" rtlCol="0" anchor="ctr">
            <a:normAutofit/>
          </a:bodyPr>
          <a:lstStyle/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 err="1"/>
              <a:t>N'est</a:t>
            </a:r>
            <a:r>
              <a:rPr lang="en-US" sz="1900" b="0" strike="noStrike" spc="-1" dirty="0"/>
              <a:t> pas un produit </a:t>
            </a:r>
            <a:r>
              <a:rPr lang="en-US" sz="1900" b="0" strike="noStrike" spc="-1" dirty="0" err="1"/>
              <a:t>pharmaceutique</a:t>
            </a:r>
            <a:r>
              <a:rPr lang="en-US" sz="1900" b="0" strike="noStrike" spc="-1" dirty="0"/>
              <a:t>.</a:t>
            </a:r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/>
              <a:t>Large diffusion et </a:t>
            </a:r>
            <a:r>
              <a:rPr lang="en-US" sz="1900" b="0" strike="noStrike" spc="-1" dirty="0" err="1"/>
              <a:t>utilisation</a:t>
            </a:r>
            <a:r>
              <a:rPr lang="en-US" sz="1900" b="0" strike="noStrike" spc="-1" dirty="0"/>
              <a:t>. </a:t>
            </a:r>
            <a:r>
              <a:rPr lang="en-US" sz="1900" b="0" strike="noStrike" spc="-1" dirty="0" err="1"/>
              <a:t>Apprentissage</a:t>
            </a:r>
            <a:endParaRPr lang="en-US" sz="1900" b="0" strike="noStrike" spc="-1" dirty="0"/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 err="1"/>
              <a:t>Santé</a:t>
            </a:r>
            <a:r>
              <a:rPr lang="en-US" sz="1900" b="0" strike="noStrike" spc="-1" dirty="0"/>
              <a:t> </a:t>
            </a:r>
            <a:r>
              <a:rPr lang="en-US" sz="1900" b="0" strike="noStrike" spc="-1" dirty="0" err="1"/>
              <a:t>publique</a:t>
            </a:r>
            <a:r>
              <a:rPr lang="en-US" sz="1900" b="0" strike="noStrike" spc="-1" dirty="0"/>
              <a:t> France 2017 : Diminution de </a:t>
            </a:r>
            <a:r>
              <a:rPr lang="en-US" sz="1900" b="0" strike="noStrike" spc="-1" dirty="0" err="1"/>
              <a:t>l'usage</a:t>
            </a:r>
            <a:r>
              <a:rPr lang="en-US" sz="1900" b="0" strike="noStrike" spc="-1" dirty="0"/>
              <a:t> du </a:t>
            </a:r>
            <a:r>
              <a:rPr lang="en-US" sz="1900" b="0" strike="noStrike" spc="-1" dirty="0" err="1"/>
              <a:t>tabac</a:t>
            </a:r>
            <a:r>
              <a:rPr lang="en-US" sz="1900" b="0" strike="noStrike" spc="-1" dirty="0"/>
              <a:t> et augmentation des </a:t>
            </a:r>
            <a:r>
              <a:rPr lang="en-US" sz="1900" b="0" strike="noStrike" spc="-1" dirty="0" err="1"/>
              <a:t>tentatives</a:t>
            </a:r>
            <a:r>
              <a:rPr lang="en-US" sz="1900" b="0" strike="noStrike" spc="-1" dirty="0"/>
              <a:t> </a:t>
            </a:r>
            <a:r>
              <a:rPr lang="en-US" sz="1900" b="0" strike="noStrike" spc="-1" dirty="0" err="1"/>
              <a:t>d'arrêt</a:t>
            </a:r>
            <a:endParaRPr lang="en-US" sz="1900" b="0" strike="noStrike" spc="-1" dirty="0"/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/>
              <a:t>2018 : </a:t>
            </a:r>
            <a:r>
              <a:rPr lang="en-US" sz="1900" b="0" strike="noStrike" spc="-1" dirty="0" err="1"/>
              <a:t>efficacité</a:t>
            </a:r>
            <a:r>
              <a:rPr lang="en-US" sz="1900" b="0" strike="noStrike" spc="-1" dirty="0"/>
              <a:t> </a:t>
            </a:r>
            <a:r>
              <a:rPr lang="en-US" sz="1900" b="0" strike="noStrike" spc="-1" dirty="0" err="1"/>
              <a:t>modeste</a:t>
            </a:r>
            <a:r>
              <a:rPr lang="en-US" sz="1900" b="0" strike="noStrike" spc="-1" dirty="0"/>
              <a:t> </a:t>
            </a:r>
            <a:r>
              <a:rPr lang="en-US" sz="1900" b="0" strike="noStrike" spc="-1" dirty="0" err="1"/>
              <a:t>mais</a:t>
            </a:r>
            <a:r>
              <a:rPr lang="en-US" sz="1900" b="0" strike="noStrike" spc="-1" dirty="0"/>
              <a:t> 1 million </a:t>
            </a:r>
            <a:r>
              <a:rPr lang="en-US" sz="1900" b="0" strike="noStrike" spc="-1" dirty="0" err="1"/>
              <a:t>d'arrêt</a:t>
            </a:r>
            <a:r>
              <a:rPr lang="en-US" sz="1900" b="0" strike="noStrike" spc="-1" dirty="0"/>
              <a:t> avec la cigarette </a:t>
            </a:r>
            <a:r>
              <a:rPr lang="en-US" sz="1900" b="0" strike="noStrike" spc="-1" dirty="0" err="1"/>
              <a:t>électronique</a:t>
            </a:r>
            <a:r>
              <a:rPr lang="en-US" sz="1900" b="0" strike="noStrike" spc="-1" dirty="0"/>
              <a:t>.</a:t>
            </a:r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/>
              <a:t>La part des ex </a:t>
            </a:r>
            <a:r>
              <a:rPr lang="en-US" sz="1900" b="0" strike="noStrike" spc="-1" dirty="0" err="1"/>
              <a:t>fumeurs</a:t>
            </a:r>
            <a:r>
              <a:rPr lang="en-US" sz="1900" b="0" strike="noStrike" spc="-1" dirty="0"/>
              <a:t> </a:t>
            </a:r>
            <a:r>
              <a:rPr lang="en-US" sz="1900" b="0" strike="noStrike" spc="-1" dirty="0" err="1"/>
              <a:t>est</a:t>
            </a:r>
            <a:r>
              <a:rPr lang="en-US" sz="1900" b="0" strike="noStrike" spc="-1" dirty="0"/>
              <a:t> </a:t>
            </a:r>
            <a:r>
              <a:rPr lang="en-US" sz="1900" b="0" strike="noStrike" spc="-1" dirty="0" err="1"/>
              <a:t>en</a:t>
            </a:r>
            <a:r>
              <a:rPr lang="en-US" sz="1900" b="0" strike="noStrike" spc="-1" dirty="0"/>
              <a:t> augmentation </a:t>
            </a:r>
            <a:r>
              <a:rPr lang="en-US" sz="1900" b="0" strike="noStrike" spc="-1" dirty="0" err="1"/>
              <a:t>constante</a:t>
            </a:r>
            <a:r>
              <a:rPr lang="en-US" sz="1900" b="0" strike="noStrike" spc="-1" dirty="0"/>
              <a:t> et </a:t>
            </a:r>
            <a:r>
              <a:rPr lang="en-US" sz="1900" b="0" strike="noStrike" spc="-1" dirty="0" err="1"/>
              <a:t>concerne</a:t>
            </a:r>
            <a:r>
              <a:rPr lang="en-US" sz="1900" b="0" strike="noStrike" spc="-1" dirty="0"/>
              <a:t> 4 </a:t>
            </a:r>
            <a:r>
              <a:rPr lang="en-US" sz="1900" b="0" strike="noStrike" spc="-1" dirty="0" err="1"/>
              <a:t>vapoteurs</a:t>
            </a:r>
            <a:r>
              <a:rPr lang="en-US" sz="1900" b="0" strike="noStrike" spc="-1" dirty="0"/>
              <a:t> sur 10.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CustomShape 1"/>
          <p:cNvSpPr/>
          <p:nvPr/>
        </p:nvSpPr>
        <p:spPr>
          <a:xfrm>
            <a:off x="693042" y="786294"/>
            <a:ext cx="3339208" cy="598708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0" strike="noStrike" kern="1200" spc="-1">
                <a:solidFill>
                  <a:schemeClr val="tx1"/>
                </a:solidFill>
                <a:latin typeface="+mj-lt"/>
                <a:ea typeface="+mj-ea"/>
                <a:cs typeface="+mj-cs"/>
              </a:rPr>
              <a:t>Cigarette électronique</a:t>
            </a:r>
          </a:p>
        </p:txBody>
      </p:sp>
      <p:sp>
        <p:nvSpPr>
          <p:cNvPr id="286" name="CustomShape 2"/>
          <p:cNvSpPr/>
          <p:nvPr/>
        </p:nvSpPr>
        <p:spPr>
          <a:xfrm>
            <a:off x="5040311" y="786295"/>
            <a:ext cx="4347271" cy="598708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horz" lIns="91440" tIns="45720" rIns="91440" bIns="45720" rtlCol="0" anchor="ctr">
            <a:normAutofit/>
          </a:bodyPr>
          <a:lstStyle/>
          <a:p>
            <a:pPr indent="-228600">
              <a:lnSpc>
                <a:spcPct val="90000"/>
              </a:lnSpc>
              <a:spcAft>
                <a:spcPts val="1417"/>
              </a:spcAft>
              <a:buFont typeface="Arial" panose="020B0604020202020204" pitchFamily="34" charset="0"/>
              <a:buChar char="•"/>
            </a:pPr>
            <a:endParaRPr lang="en-US" sz="1900" b="0" strike="noStrike" spc="-1" dirty="0"/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 err="1"/>
              <a:t>Norme</a:t>
            </a:r>
            <a:r>
              <a:rPr lang="en-US" sz="1900" b="0" strike="noStrike" spc="-1" dirty="0"/>
              <a:t> AFNOR</a:t>
            </a:r>
          </a:p>
          <a:p>
            <a:pPr indent="-228600">
              <a:lnSpc>
                <a:spcPct val="90000"/>
              </a:lnSpc>
              <a:spcAft>
                <a:spcPts val="1417"/>
              </a:spcAft>
              <a:buFont typeface="Arial" panose="020B0604020202020204" pitchFamily="34" charset="0"/>
              <a:buChar char="•"/>
            </a:pPr>
            <a:endParaRPr lang="en-US" sz="1900" b="0" strike="noStrike" spc="-1" dirty="0"/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/>
              <a:t>Composition du produit </a:t>
            </a:r>
            <a:r>
              <a:rPr lang="en-US" sz="1900" b="0" strike="noStrike" spc="-1" dirty="0" err="1"/>
              <a:t>détaillée</a:t>
            </a:r>
            <a:r>
              <a:rPr lang="en-US" sz="1900" b="0" strike="noStrike" spc="-1" dirty="0"/>
              <a:t> </a:t>
            </a:r>
            <a:r>
              <a:rPr lang="en-US" sz="1900" b="0" strike="noStrike" spc="-1" dirty="0" err="1"/>
              <a:t>en</a:t>
            </a:r>
            <a:r>
              <a:rPr lang="en-US" sz="1900" b="0" strike="noStrike" spc="-1" dirty="0"/>
              <a:t> France</a:t>
            </a:r>
          </a:p>
          <a:p>
            <a:pPr indent="-228600">
              <a:lnSpc>
                <a:spcPct val="90000"/>
              </a:lnSpc>
              <a:spcAft>
                <a:spcPts val="1417"/>
              </a:spcAft>
              <a:buFont typeface="Arial" panose="020B0604020202020204" pitchFamily="34" charset="0"/>
              <a:buChar char="•"/>
            </a:pPr>
            <a:endParaRPr lang="en-US" sz="1900" b="0" strike="noStrike" spc="-1" dirty="0"/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 err="1"/>
              <a:t>Interdit</a:t>
            </a:r>
            <a:r>
              <a:rPr lang="en-US" sz="1900" b="0" strike="noStrike" spc="-1" dirty="0"/>
              <a:t> aux </a:t>
            </a:r>
            <a:r>
              <a:rPr lang="en-US" sz="1900" b="0" strike="noStrike" spc="-1" dirty="0" err="1"/>
              <a:t>mineurs</a:t>
            </a:r>
            <a:r>
              <a:rPr lang="en-US" sz="1900" b="0" strike="noStrike" spc="-1" dirty="0"/>
              <a:t> </a:t>
            </a:r>
            <a:r>
              <a:rPr lang="en-US" sz="1900" b="0" strike="noStrike" spc="-1" dirty="0" err="1"/>
              <a:t>mais</a:t>
            </a:r>
            <a:r>
              <a:rPr lang="en-US" sz="1900" b="0" strike="noStrike" spc="-1" dirty="0"/>
              <a:t>…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CustomShape 1"/>
          <p:cNvSpPr/>
          <p:nvPr/>
        </p:nvSpPr>
        <p:spPr>
          <a:xfrm>
            <a:off x="320040" y="923959"/>
            <a:ext cx="3368041" cy="588499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0" strike="noStrike" kern="1200" spc="-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Cigarette </a:t>
            </a:r>
            <a:r>
              <a:rPr lang="en-US" sz="4400" b="0" strike="noStrike" kern="1200" spc="-1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électronique</a:t>
            </a:r>
            <a:endParaRPr lang="en-US" sz="4400" b="0" strike="noStrike" kern="1200" spc="-1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88" name="CustomShape 2"/>
          <p:cNvSpPr/>
          <p:nvPr/>
        </p:nvSpPr>
        <p:spPr>
          <a:xfrm>
            <a:off x="3688081" y="923959"/>
            <a:ext cx="5699502" cy="588499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horz" lIns="91440" tIns="45720" rIns="91440" bIns="45720" rtlCol="0" anchor="ctr">
            <a:normAutofit/>
          </a:bodyPr>
          <a:lstStyle/>
          <a:p>
            <a:pPr marL="1098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/>
              <a:t>       </a:t>
            </a:r>
            <a:r>
              <a:rPr lang="en-US" sz="1900" b="0" u="sng" strike="noStrike" spc="-1" dirty="0" err="1"/>
              <a:t>Outil</a:t>
            </a:r>
            <a:r>
              <a:rPr lang="en-US" sz="1900" b="0" u="sng" strike="noStrike" spc="-1" dirty="0"/>
              <a:t> de </a:t>
            </a:r>
            <a:r>
              <a:rPr lang="en-US" sz="1900" b="0" u="sng" strike="noStrike" spc="-1" dirty="0" err="1"/>
              <a:t>réduction</a:t>
            </a:r>
            <a:r>
              <a:rPr lang="en-US" sz="1900" b="0" u="sng" strike="noStrike" spc="-1" dirty="0"/>
              <a:t> des risques ?</a:t>
            </a:r>
          </a:p>
          <a:p>
            <a:pPr indent="-228600">
              <a:lnSpc>
                <a:spcPct val="90000"/>
              </a:lnSpc>
              <a:spcAft>
                <a:spcPts val="1417"/>
              </a:spcAft>
              <a:buFont typeface="Arial" panose="020B0604020202020204" pitchFamily="34" charset="0"/>
              <a:buChar char="•"/>
            </a:pPr>
            <a:endParaRPr lang="en-US" sz="1900" b="0" strike="noStrike" spc="-1" dirty="0"/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/>
              <a:t>Diminution de la </a:t>
            </a:r>
            <a:r>
              <a:rPr lang="en-US" sz="1900" b="0" strike="noStrike" spc="-1" dirty="0" err="1"/>
              <a:t>consommation</a:t>
            </a:r>
            <a:r>
              <a:rPr lang="en-US" sz="1900" b="0" strike="noStrike" spc="-1" dirty="0"/>
              <a:t> de </a:t>
            </a:r>
            <a:r>
              <a:rPr lang="en-US" sz="1900" b="0" strike="noStrike" spc="-1" dirty="0" err="1"/>
              <a:t>tabac</a:t>
            </a:r>
            <a:endParaRPr lang="en-US" sz="1900" b="0" strike="noStrike" spc="-1" dirty="0"/>
          </a:p>
          <a:p>
            <a:pPr indent="-228600">
              <a:lnSpc>
                <a:spcPct val="90000"/>
              </a:lnSpc>
              <a:spcAft>
                <a:spcPts val="1417"/>
              </a:spcAft>
              <a:buFont typeface="Arial" panose="020B0604020202020204" pitchFamily="34" charset="0"/>
              <a:buChar char="•"/>
            </a:pPr>
            <a:endParaRPr lang="en-US" sz="1900" b="0" strike="noStrike" spc="-1" dirty="0"/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/>
              <a:t>Pas de diffusion de </a:t>
            </a:r>
            <a:r>
              <a:rPr lang="en-US" sz="1900" b="0" strike="noStrike" spc="-1" dirty="0" err="1"/>
              <a:t>monoxyde</a:t>
            </a:r>
            <a:r>
              <a:rPr lang="en-US" sz="1900" b="0" strike="noStrike" spc="-1" dirty="0"/>
              <a:t> de </a:t>
            </a:r>
            <a:r>
              <a:rPr lang="en-US" sz="1900" b="0" strike="noStrike" spc="-1" dirty="0" err="1"/>
              <a:t>carbone</a:t>
            </a:r>
            <a:endParaRPr lang="en-US" sz="1900" b="0" strike="noStrike" spc="-1" dirty="0"/>
          </a:p>
          <a:p>
            <a:pPr indent="-228600">
              <a:lnSpc>
                <a:spcPct val="90000"/>
              </a:lnSpc>
              <a:spcAft>
                <a:spcPts val="1417"/>
              </a:spcAft>
              <a:buFont typeface="Arial" panose="020B0604020202020204" pitchFamily="34" charset="0"/>
              <a:buChar char="•"/>
            </a:pPr>
            <a:endParaRPr lang="en-US" sz="1900" b="0" strike="noStrike" spc="-1" dirty="0"/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 err="1"/>
              <a:t>N'expose</a:t>
            </a:r>
            <a:r>
              <a:rPr lang="en-US" sz="1900" b="0" strike="noStrike" spc="-1" dirty="0"/>
              <a:t> pas </a:t>
            </a:r>
            <a:r>
              <a:rPr lang="en-US" sz="1900" b="0" strike="noStrike" spc="-1" dirty="0" err="1"/>
              <a:t>l'entourage</a:t>
            </a:r>
            <a:r>
              <a:rPr lang="en-US" sz="1900" b="0" strike="noStrike" spc="-1" dirty="0"/>
              <a:t> au </a:t>
            </a:r>
            <a:r>
              <a:rPr lang="en-US" sz="1900" b="0" strike="noStrike" spc="-1" dirty="0" err="1"/>
              <a:t>tabagisme</a:t>
            </a:r>
            <a:r>
              <a:rPr lang="en-US" sz="1900" b="0" strike="noStrike" spc="-1" dirty="0"/>
              <a:t> </a:t>
            </a:r>
            <a:r>
              <a:rPr lang="en-US" sz="1900" b="0" strike="noStrike" spc="-1" dirty="0" err="1"/>
              <a:t>passif</a:t>
            </a:r>
            <a:r>
              <a:rPr lang="en-US" sz="1900" b="0" strike="noStrike" spc="-1" dirty="0"/>
              <a:t>.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CustomShape 1"/>
          <p:cNvSpPr/>
          <p:nvPr/>
        </p:nvSpPr>
        <p:spPr>
          <a:xfrm>
            <a:off x="693042" y="786294"/>
            <a:ext cx="3339208" cy="598708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0" strike="noStrike" kern="1200" spc="-1">
                <a:solidFill>
                  <a:schemeClr val="tx1"/>
                </a:solidFill>
                <a:latin typeface="+mj-lt"/>
                <a:ea typeface="+mj-ea"/>
                <a:cs typeface="+mj-cs"/>
              </a:rPr>
              <a:t>Cigarette électronique</a:t>
            </a:r>
          </a:p>
        </p:txBody>
      </p:sp>
      <p:sp>
        <p:nvSpPr>
          <p:cNvPr id="290" name="CustomShape 2"/>
          <p:cNvSpPr/>
          <p:nvPr/>
        </p:nvSpPr>
        <p:spPr>
          <a:xfrm>
            <a:off x="3794761" y="786295"/>
            <a:ext cx="5592822" cy="587358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horz" lIns="91440" tIns="45720" rIns="91440" bIns="45720" rtlCol="0" anchor="ctr">
            <a:normAutofit/>
          </a:bodyPr>
          <a:lstStyle/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 err="1"/>
              <a:t>Composants</a:t>
            </a:r>
            <a:r>
              <a:rPr lang="en-US" sz="1900" b="0" strike="noStrike" spc="-1" dirty="0"/>
              <a:t> du produit à </a:t>
            </a:r>
            <a:r>
              <a:rPr lang="en-US" sz="1900" b="0" strike="noStrike" spc="-1" dirty="0" err="1"/>
              <a:t>risque</a:t>
            </a:r>
            <a:r>
              <a:rPr lang="en-US" sz="1900" b="0" strike="noStrike" spc="-1" dirty="0"/>
              <a:t> :</a:t>
            </a:r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/>
              <a:t>-</a:t>
            </a:r>
            <a:r>
              <a:rPr lang="en-US" sz="1900" b="0" strike="noStrike" spc="-1" dirty="0" err="1"/>
              <a:t>Propylène</a:t>
            </a:r>
            <a:r>
              <a:rPr lang="en-US" sz="1900" b="0" strike="noStrike" spc="-1" dirty="0"/>
              <a:t> glycol (</a:t>
            </a:r>
            <a:r>
              <a:rPr lang="en-US" sz="1900" b="0" strike="noStrike" spc="-1" dirty="0" err="1"/>
              <a:t>utilisé</a:t>
            </a:r>
            <a:r>
              <a:rPr lang="en-US" sz="1900" b="0" strike="noStrike" spc="-1" dirty="0"/>
              <a:t> </a:t>
            </a:r>
            <a:r>
              <a:rPr lang="en-US" sz="1900" b="0" strike="noStrike" spc="-1" dirty="0" err="1"/>
              <a:t>comme</a:t>
            </a:r>
            <a:r>
              <a:rPr lang="en-US" sz="1900" b="0" strike="noStrike" spc="-1" dirty="0"/>
              <a:t> </a:t>
            </a:r>
            <a:r>
              <a:rPr lang="en-US" sz="1900" b="0" strike="noStrike" spc="-1" dirty="0" err="1"/>
              <a:t>addictif</a:t>
            </a:r>
            <a:r>
              <a:rPr lang="en-US" sz="1900" b="0" strike="noStrike" spc="-1" dirty="0"/>
              <a:t> </a:t>
            </a:r>
            <a:r>
              <a:rPr lang="en-US" sz="1900" b="0" strike="noStrike" spc="-1" dirty="0" err="1"/>
              <a:t>alimentaire</a:t>
            </a:r>
            <a:r>
              <a:rPr lang="en-US" sz="1900" b="0" strike="noStrike" spc="-1" dirty="0"/>
              <a:t>)</a:t>
            </a:r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/>
              <a:t>-</a:t>
            </a:r>
            <a:r>
              <a:rPr lang="en-US" sz="1900" b="0" strike="noStrike" spc="-1" dirty="0" err="1"/>
              <a:t>Glycérine</a:t>
            </a:r>
            <a:r>
              <a:rPr lang="en-US" sz="1900" b="0" strike="noStrike" spc="-1" dirty="0"/>
              <a:t> </a:t>
            </a:r>
            <a:r>
              <a:rPr lang="en-US" sz="1900" b="0" strike="noStrike" spc="-1" dirty="0" err="1"/>
              <a:t>végétale</a:t>
            </a:r>
            <a:r>
              <a:rPr lang="en-US" sz="1900" b="0" strike="noStrike" spc="-1" dirty="0"/>
              <a:t> (</a:t>
            </a:r>
            <a:r>
              <a:rPr lang="en-US" sz="1900" b="0" strike="noStrike" spc="-1" dirty="0" err="1"/>
              <a:t>graisse</a:t>
            </a:r>
            <a:r>
              <a:rPr lang="en-US" sz="1900" b="0" strike="noStrike" spc="-1" dirty="0"/>
              <a:t>, </a:t>
            </a:r>
            <a:r>
              <a:rPr lang="en-US" sz="1900" b="0" strike="noStrike" spc="-1" dirty="0" err="1"/>
              <a:t>huile</a:t>
            </a:r>
            <a:r>
              <a:rPr lang="en-US" sz="1900" b="0" strike="noStrike" spc="-1" dirty="0"/>
              <a:t>, </a:t>
            </a:r>
            <a:r>
              <a:rPr lang="en-US" sz="1900" b="0" strike="noStrike" spc="-1" dirty="0" err="1"/>
              <a:t>lubrifiants</a:t>
            </a:r>
            <a:r>
              <a:rPr lang="en-US" sz="1900" b="0" strike="noStrike" spc="-1" dirty="0"/>
              <a:t>)</a:t>
            </a:r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/>
              <a:t>-</a:t>
            </a:r>
            <a:r>
              <a:rPr lang="en-US" sz="1900" b="0" strike="noStrike" spc="-1" dirty="0" err="1"/>
              <a:t>Autres</a:t>
            </a:r>
            <a:r>
              <a:rPr lang="en-US" sz="1900" b="0" strike="noStrike" spc="-1" dirty="0"/>
              <a:t> </a:t>
            </a:r>
            <a:r>
              <a:rPr lang="en-US" sz="1900" b="0" strike="noStrike" spc="-1" dirty="0" err="1"/>
              <a:t>produits</a:t>
            </a:r>
            <a:r>
              <a:rPr lang="en-US" sz="1900" b="0" strike="noStrike" spc="-1" dirty="0"/>
              <a:t> à composition </a:t>
            </a:r>
            <a:r>
              <a:rPr lang="en-US" sz="1900" b="0" strike="noStrike" spc="-1" dirty="0" err="1"/>
              <a:t>moindre</a:t>
            </a:r>
            <a:r>
              <a:rPr lang="en-US" sz="1900" b="0" strike="noStrike" spc="-1" dirty="0"/>
              <a:t> /cigarette.</a:t>
            </a:r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/>
              <a:t>-</a:t>
            </a:r>
            <a:r>
              <a:rPr lang="en-US" sz="1900" b="0" strike="noStrike" spc="-1" dirty="0" err="1"/>
              <a:t>Métaux</a:t>
            </a:r>
            <a:r>
              <a:rPr lang="en-US" sz="1900" b="0" strike="noStrike" spc="-1" dirty="0"/>
              <a:t> </a:t>
            </a:r>
            <a:r>
              <a:rPr lang="en-US" sz="1900" b="0" strike="noStrike" spc="-1" dirty="0" err="1"/>
              <a:t>lourds</a:t>
            </a:r>
            <a:r>
              <a:rPr lang="en-US" sz="1900" b="0" strike="noStrike" spc="-1" dirty="0"/>
              <a:t> (pb, Ni, Ars, </a:t>
            </a:r>
            <a:r>
              <a:rPr lang="en-US" sz="1900" b="0" strike="noStrike" spc="-1" dirty="0" err="1"/>
              <a:t>Cu,Cd</a:t>
            </a:r>
            <a:r>
              <a:rPr lang="en-US" sz="1900" b="0" strike="noStrike" spc="-1" dirty="0"/>
              <a:t>) conc inf aux </a:t>
            </a:r>
            <a:r>
              <a:rPr lang="en-US" sz="1900" b="0" strike="noStrike" spc="-1" dirty="0" err="1"/>
              <a:t>taux</a:t>
            </a:r>
            <a:r>
              <a:rPr lang="en-US" sz="1900" b="0" strike="noStrike" spc="-1" dirty="0"/>
              <a:t> </a:t>
            </a:r>
            <a:r>
              <a:rPr lang="en-US" sz="1900" b="0" strike="noStrike" spc="-1" dirty="0" err="1"/>
              <a:t>autorisés</a:t>
            </a:r>
            <a:endParaRPr lang="en-US" sz="1900" b="0" strike="noStrike" spc="-1" dirty="0"/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/>
              <a:t>    </a:t>
            </a:r>
          </a:p>
          <a:p>
            <a:pPr indent="-228600">
              <a:lnSpc>
                <a:spcPct val="90000"/>
              </a:lnSpc>
              <a:spcAft>
                <a:spcPts val="1417"/>
              </a:spcAft>
              <a:buFont typeface="Arial" panose="020B0604020202020204" pitchFamily="34" charset="0"/>
              <a:buChar char="•"/>
            </a:pPr>
            <a:endParaRPr lang="en-US" sz="1900" b="0" strike="noStrike" spc="-1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CustomShape 1"/>
          <p:cNvSpPr/>
          <p:nvPr/>
        </p:nvSpPr>
        <p:spPr>
          <a:xfrm>
            <a:off x="748674" y="1174790"/>
            <a:ext cx="3099602" cy="521009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0" strike="noStrike" kern="1200" spc="-1">
                <a:solidFill>
                  <a:schemeClr val="tx1"/>
                </a:solidFill>
                <a:latin typeface="+mj-lt"/>
                <a:ea typeface="+mj-ea"/>
                <a:cs typeface="+mj-cs"/>
              </a:rPr>
              <a:t>Aide à l’arrêt</a:t>
            </a:r>
          </a:p>
        </p:txBody>
      </p:sp>
      <p:sp>
        <p:nvSpPr>
          <p:cNvPr id="294" name="CustomShape 2"/>
          <p:cNvSpPr/>
          <p:nvPr/>
        </p:nvSpPr>
        <p:spPr>
          <a:xfrm>
            <a:off x="5292328" y="786295"/>
            <a:ext cx="4095254" cy="598708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horz" lIns="91440" tIns="45720" rIns="91440" bIns="45720" rtlCol="0" anchor="ctr">
            <a:normAutofit/>
          </a:bodyPr>
          <a:lstStyle/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/>
              <a:t>Acupuncture</a:t>
            </a:r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/>
              <a:t>Hypnose</a:t>
            </a:r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/>
              <a:t>Auriculothérapie</a:t>
            </a:r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/>
              <a:t>Etc..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CustomShape 1"/>
          <p:cNvSpPr/>
          <p:nvPr/>
        </p:nvSpPr>
        <p:spPr>
          <a:xfrm>
            <a:off x="748674" y="1174790"/>
            <a:ext cx="3099602" cy="521009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0" strike="noStrike" kern="1200" spc="-1">
                <a:solidFill>
                  <a:schemeClr val="tx1"/>
                </a:solidFill>
                <a:latin typeface="+mj-lt"/>
                <a:ea typeface="+mj-ea"/>
                <a:cs typeface="+mj-cs"/>
              </a:rPr>
              <a:t>Aides à l’arrêt</a:t>
            </a:r>
          </a:p>
        </p:txBody>
      </p:sp>
      <p:sp>
        <p:nvSpPr>
          <p:cNvPr id="298" name="CustomShape 2"/>
          <p:cNvSpPr/>
          <p:nvPr/>
        </p:nvSpPr>
        <p:spPr>
          <a:xfrm>
            <a:off x="5292328" y="786295"/>
            <a:ext cx="4095254" cy="598708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horz" lIns="91440" tIns="45720" rIns="91440" bIns="45720" rtlCol="0" anchor="ctr">
            <a:normAutofit/>
          </a:bodyPr>
          <a:lstStyle/>
          <a:p>
            <a:pPr indent="-228600">
              <a:lnSpc>
                <a:spcPct val="90000"/>
              </a:lnSpc>
              <a:spcAft>
                <a:spcPts val="1417"/>
              </a:spcAft>
              <a:buFont typeface="Arial" panose="020B0604020202020204" pitchFamily="34" charset="0"/>
              <a:buChar char="•"/>
            </a:pPr>
            <a:endParaRPr lang="en-US" sz="1900" b="0" strike="noStrike" spc="-1"/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/>
              <a:t>Tabac info service 3989, site internet</a:t>
            </a:r>
            <a:endParaRPr lang="en-US" sz="1900" spc="-1"/>
          </a:p>
          <a:p>
            <a:pPr marL="1098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endParaRPr lang="en-US" sz="1900" b="0" strike="noStrike" spc="-1"/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/>
              <a:t>Facebook groupe  « je ne fume plus »</a:t>
            </a:r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endParaRPr lang="en-US" sz="1900" b="0" strike="noStrike" spc="-1"/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/>
              <a:t>Ligne cannabis 0988 980 940 (7/7, 8h à 2h)</a:t>
            </a:r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endParaRPr lang="en-US" sz="1900" b="0" strike="noStrike" spc="-1"/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spc="-1"/>
              <a:t>CSAPA et CJC</a:t>
            </a:r>
            <a:endParaRPr lang="en-US" sz="1900" b="0" strike="noStrike" spc="-1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CustomShape 1"/>
          <p:cNvSpPr/>
          <p:nvPr/>
        </p:nvSpPr>
        <p:spPr>
          <a:xfrm>
            <a:off x="693042" y="923959"/>
            <a:ext cx="3465215" cy="588499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0" strike="noStrike" kern="1200" spc="-1">
                <a:solidFill>
                  <a:schemeClr val="tx1"/>
                </a:solidFill>
                <a:latin typeface="+mj-lt"/>
                <a:ea typeface="+mj-ea"/>
                <a:cs typeface="+mj-cs"/>
              </a:rPr>
              <a:t>Femmes enceintes</a:t>
            </a:r>
          </a:p>
        </p:txBody>
      </p:sp>
      <p:sp>
        <p:nvSpPr>
          <p:cNvPr id="302" name="CustomShape 2"/>
          <p:cNvSpPr/>
          <p:nvPr/>
        </p:nvSpPr>
        <p:spPr>
          <a:xfrm>
            <a:off x="3337561" y="750719"/>
            <a:ext cx="6050022" cy="605823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="horz" lIns="91440" tIns="45720" rIns="91440" bIns="45720" rtlCol="0" anchor="ctr">
            <a:normAutofit/>
          </a:bodyPr>
          <a:lstStyle/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/>
              <a:t>Conseil minimal</a:t>
            </a:r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/>
              <a:t>Augmenter les chances de bonne santé plutôt que de détailler les risques</a:t>
            </a:r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/>
              <a:t>Dédramatiser, déculpabiliser</a:t>
            </a:r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/>
              <a:t>Amener la patiente à parler de sa vision du problème</a:t>
            </a:r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 err="1"/>
              <a:t>Developper</a:t>
            </a:r>
            <a:r>
              <a:rPr lang="en-US" sz="1900" b="0" strike="noStrike" spc="-1" dirty="0"/>
              <a:t> une motivation personnelle</a:t>
            </a:r>
          </a:p>
          <a:p>
            <a:pPr marL="432000" indent="-22860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US" sz="1900" b="0" strike="noStrike" spc="-1" dirty="0"/>
              <a:t>L’accompagnement doit s’étendre au post partum.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CustomShape 1"/>
          <p:cNvSpPr/>
          <p:nvPr/>
        </p:nvSpPr>
        <p:spPr>
          <a:xfrm>
            <a:off x="504000" y="301320"/>
            <a:ext cx="9069480" cy="1260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44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Jeunes</a:t>
            </a:r>
            <a:endParaRPr lang="fr-FR" sz="4400" b="0" strike="noStrike" spc="-1">
              <a:latin typeface="Arial"/>
            </a:endParaRPr>
          </a:p>
        </p:txBody>
      </p:sp>
      <p:sp>
        <p:nvSpPr>
          <p:cNvPr id="304" name="CustomShape 2"/>
          <p:cNvSpPr/>
          <p:nvPr/>
        </p:nvSpPr>
        <p:spPr>
          <a:xfrm>
            <a:off x="360000" y="1584000"/>
            <a:ext cx="7485840" cy="2157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marL="2057400" lvl="4" indent="-22644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2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Politique des prix</a:t>
            </a:r>
            <a:endParaRPr lang="fr-FR" sz="2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200" b="0" strike="noStrike" spc="-1">
              <a:latin typeface="Arial"/>
            </a:endParaRPr>
          </a:p>
          <a:p>
            <a:pPr marL="2514600" lvl="5" indent="-22644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2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Vente interdite moins de 18 ans</a:t>
            </a:r>
            <a:endParaRPr lang="fr-FR" sz="2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200" b="0" strike="noStrike" spc="-1">
              <a:latin typeface="Arial"/>
            </a:endParaRPr>
          </a:p>
          <a:p>
            <a:pPr marL="2971800" lvl="6" indent="-226440">
              <a:lnSpc>
                <a:spcPct val="9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2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Consommation familiale</a:t>
            </a:r>
            <a:endParaRPr lang="fr-FR" sz="2200" b="0" strike="noStrike" spc="-1">
              <a:latin typeface="Arial"/>
            </a:endParaRPr>
          </a:p>
        </p:txBody>
      </p:sp>
      <p:sp>
        <p:nvSpPr>
          <p:cNvPr id="305" name="CustomShape 3"/>
          <p:cNvSpPr/>
          <p:nvPr/>
        </p:nvSpPr>
        <p:spPr>
          <a:xfrm>
            <a:off x="1512000" y="3888000"/>
            <a:ext cx="8349840" cy="32378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1930" y="7160"/>
                </a:moveTo>
                <a:cubicBezTo>
                  <a:pt x="1530" y="4490"/>
                  <a:pt x="3400" y="1970"/>
                  <a:pt x="5270" y="1970"/>
                </a:cubicBezTo>
                <a:cubicBezTo>
                  <a:pt x="5860" y="1950"/>
                  <a:pt x="6470" y="2210"/>
                  <a:pt x="6970" y="2600"/>
                </a:cubicBezTo>
                <a:cubicBezTo>
                  <a:pt x="7450" y="1390"/>
                  <a:pt x="8340" y="650"/>
                  <a:pt x="9340" y="650"/>
                </a:cubicBezTo>
                <a:cubicBezTo>
                  <a:pt x="10004" y="690"/>
                  <a:pt x="10710" y="1050"/>
                  <a:pt x="11210" y="1700"/>
                </a:cubicBezTo>
                <a:cubicBezTo>
                  <a:pt x="11570" y="630"/>
                  <a:pt x="12330" y="0"/>
                  <a:pt x="13150" y="0"/>
                </a:cubicBezTo>
                <a:cubicBezTo>
                  <a:pt x="13840" y="0"/>
                  <a:pt x="14470" y="460"/>
                  <a:pt x="14870" y="1160"/>
                </a:cubicBezTo>
                <a:cubicBezTo>
                  <a:pt x="15330" y="440"/>
                  <a:pt x="16020" y="0"/>
                  <a:pt x="16740" y="0"/>
                </a:cubicBezTo>
                <a:cubicBezTo>
                  <a:pt x="17910" y="0"/>
                  <a:pt x="18900" y="1130"/>
                  <a:pt x="19110" y="2710"/>
                </a:cubicBezTo>
                <a:cubicBezTo>
                  <a:pt x="20240" y="3150"/>
                  <a:pt x="21060" y="4580"/>
                  <a:pt x="21060" y="6220"/>
                </a:cubicBezTo>
                <a:cubicBezTo>
                  <a:pt x="21060" y="6720"/>
                  <a:pt x="21000" y="7200"/>
                  <a:pt x="20830" y="7660"/>
                </a:cubicBezTo>
                <a:cubicBezTo>
                  <a:pt x="21310" y="8460"/>
                  <a:pt x="21600" y="9450"/>
                  <a:pt x="21600" y="10460"/>
                </a:cubicBezTo>
                <a:cubicBezTo>
                  <a:pt x="21600" y="12750"/>
                  <a:pt x="20310" y="14680"/>
                  <a:pt x="18650" y="15010"/>
                </a:cubicBezTo>
                <a:cubicBezTo>
                  <a:pt x="18650" y="17200"/>
                  <a:pt x="17370" y="18920"/>
                  <a:pt x="15770" y="18920"/>
                </a:cubicBezTo>
                <a:cubicBezTo>
                  <a:pt x="15220" y="18920"/>
                  <a:pt x="14700" y="18710"/>
                  <a:pt x="14240" y="18310"/>
                </a:cubicBezTo>
                <a:cubicBezTo>
                  <a:pt x="13820" y="20240"/>
                  <a:pt x="12490" y="21600"/>
                  <a:pt x="11000" y="21600"/>
                </a:cubicBezTo>
                <a:cubicBezTo>
                  <a:pt x="9890" y="21600"/>
                  <a:pt x="8840" y="20790"/>
                  <a:pt x="8210" y="19510"/>
                </a:cubicBezTo>
                <a:cubicBezTo>
                  <a:pt x="7620" y="20000"/>
                  <a:pt x="7930" y="20290"/>
                  <a:pt x="6240" y="20290"/>
                </a:cubicBezTo>
                <a:cubicBezTo>
                  <a:pt x="4850" y="20290"/>
                  <a:pt x="3570" y="19280"/>
                  <a:pt x="2900" y="17640"/>
                </a:cubicBezTo>
                <a:cubicBezTo>
                  <a:pt x="1300" y="17600"/>
                  <a:pt x="480" y="16300"/>
                  <a:pt x="480" y="14660"/>
                </a:cubicBezTo>
                <a:cubicBezTo>
                  <a:pt x="480" y="13900"/>
                  <a:pt x="690" y="13210"/>
                  <a:pt x="1070" y="12640"/>
                </a:cubicBezTo>
                <a:cubicBezTo>
                  <a:pt x="380" y="12160"/>
                  <a:pt x="0" y="11210"/>
                  <a:pt x="0" y="10120"/>
                </a:cubicBezTo>
                <a:cubicBezTo>
                  <a:pt x="0" y="8590"/>
                  <a:pt x="840" y="7330"/>
                  <a:pt x="1930" y="7160"/>
                </a:cubicBezTo>
                <a:close/>
                <a:moveTo>
                  <a:pt x="1930" y="7160"/>
                </a:moveTo>
                <a:cubicBezTo>
                  <a:pt x="1950" y="7410"/>
                  <a:pt x="2040" y="7690"/>
                  <a:pt x="2090" y="7920"/>
                </a:cubicBezTo>
                <a:moveTo>
                  <a:pt x="6970" y="2600"/>
                </a:moveTo>
                <a:cubicBezTo>
                  <a:pt x="7200" y="2790"/>
                  <a:pt x="7480" y="3050"/>
                  <a:pt x="7670" y="3310"/>
                </a:cubicBezTo>
                <a:moveTo>
                  <a:pt x="11210" y="1700"/>
                </a:moveTo>
                <a:cubicBezTo>
                  <a:pt x="11130" y="1910"/>
                  <a:pt x="11080" y="2160"/>
                  <a:pt x="11030" y="2400"/>
                </a:cubicBezTo>
                <a:moveTo>
                  <a:pt x="14870" y="1160"/>
                </a:moveTo>
                <a:cubicBezTo>
                  <a:pt x="14720" y="1400"/>
                  <a:pt x="14640" y="1720"/>
                  <a:pt x="14540" y="2010"/>
                </a:cubicBezTo>
                <a:moveTo>
                  <a:pt x="19110" y="2710"/>
                </a:moveTo>
                <a:cubicBezTo>
                  <a:pt x="19130" y="2890"/>
                  <a:pt x="19230" y="3290"/>
                  <a:pt x="19190" y="3380"/>
                </a:cubicBezTo>
                <a:moveTo>
                  <a:pt x="20830" y="7660"/>
                </a:moveTo>
                <a:cubicBezTo>
                  <a:pt x="20660" y="8170"/>
                  <a:pt x="20430" y="8620"/>
                  <a:pt x="20110" y="8990"/>
                </a:cubicBezTo>
                <a:moveTo>
                  <a:pt x="18660" y="15010"/>
                </a:moveTo>
                <a:cubicBezTo>
                  <a:pt x="18740" y="14200"/>
                  <a:pt x="18280" y="12200"/>
                  <a:pt x="17000" y="11450"/>
                </a:cubicBezTo>
                <a:moveTo>
                  <a:pt x="14240" y="18310"/>
                </a:moveTo>
                <a:cubicBezTo>
                  <a:pt x="14320" y="17980"/>
                  <a:pt x="14350" y="17680"/>
                  <a:pt x="14370" y="17360"/>
                </a:cubicBezTo>
                <a:moveTo>
                  <a:pt x="8220" y="19510"/>
                </a:moveTo>
                <a:cubicBezTo>
                  <a:pt x="8060" y="19250"/>
                  <a:pt x="7960" y="18950"/>
                  <a:pt x="7860" y="18640"/>
                </a:cubicBezTo>
                <a:moveTo>
                  <a:pt x="2900" y="17640"/>
                </a:moveTo>
                <a:cubicBezTo>
                  <a:pt x="3090" y="17600"/>
                  <a:pt x="3280" y="17540"/>
                  <a:pt x="3460" y="17450"/>
                </a:cubicBezTo>
                <a:moveTo>
                  <a:pt x="1070" y="12640"/>
                </a:moveTo>
                <a:cubicBezTo>
                  <a:pt x="1400" y="12900"/>
                  <a:pt x="1780" y="13130"/>
                  <a:pt x="2330" y="13040"/>
                </a:cubicBezTo>
              </a:path>
            </a:pathLst>
          </a:cu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22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Ne se sentent pas dépendants</a:t>
            </a:r>
            <a:endParaRPr lang="fr-FR" sz="22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fr-FR" sz="22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22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Pas de perception du risque</a:t>
            </a:r>
            <a:endParaRPr lang="fr-FR" sz="22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fr-FR" sz="22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22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Ne gène pas le consommateur mais ses parents !</a:t>
            </a:r>
            <a:endParaRPr lang="fr-FR" sz="2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="" xmlns:a16="http://schemas.microsoft.com/office/drawing/2014/main" id="{F7D82D85-5A4E-41A9-8371-4964D74D70DD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5292328" y="786295"/>
            <a:ext cx="4095254" cy="598708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 dirty="0">
                <a:latin typeface="+mn-lt"/>
                <a:ea typeface="+mn-ea"/>
                <a:cs typeface="+mn-cs"/>
              </a:rPr>
              <a:t> </a:t>
            </a:r>
            <a:r>
              <a:rPr lang="en-US" sz="1900" dirty="0" err="1">
                <a:latin typeface="+mn-lt"/>
                <a:ea typeface="+mn-ea"/>
                <a:cs typeface="+mn-cs"/>
              </a:rPr>
              <a:t>Accompagnement</a:t>
            </a:r>
            <a:r>
              <a:rPr lang="en-US" sz="1900" dirty="0">
                <a:latin typeface="+mn-lt"/>
                <a:ea typeface="+mn-ea"/>
                <a:cs typeface="+mn-cs"/>
              </a:rPr>
              <a:t> dans un </a:t>
            </a:r>
            <a:r>
              <a:rPr lang="en-US" sz="1900" dirty="0" err="1">
                <a:latin typeface="+mn-lt"/>
                <a:ea typeface="+mn-ea"/>
                <a:cs typeface="+mn-cs"/>
              </a:rPr>
              <a:t>objectif</a:t>
            </a:r>
            <a:r>
              <a:rPr lang="en-US" sz="1900" dirty="0">
                <a:latin typeface="+mn-lt"/>
                <a:ea typeface="+mn-ea"/>
                <a:cs typeface="+mn-cs"/>
              </a:rPr>
              <a:t> plus large </a:t>
            </a:r>
          </a:p>
          <a:p>
            <a:pPr marL="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 dirty="0">
                <a:latin typeface="+mn-lt"/>
                <a:ea typeface="+mn-ea"/>
                <a:cs typeface="+mn-cs"/>
              </a:rPr>
              <a:t>Prendre </a:t>
            </a:r>
            <a:r>
              <a:rPr lang="en-US" sz="1900" dirty="0" err="1">
                <a:latin typeface="+mn-lt"/>
                <a:ea typeface="+mn-ea"/>
                <a:cs typeface="+mn-cs"/>
              </a:rPr>
              <a:t>confiance</a:t>
            </a:r>
            <a:r>
              <a:rPr lang="en-US" sz="1900" dirty="0">
                <a:latin typeface="+mn-lt"/>
                <a:ea typeface="+mn-ea"/>
                <a:cs typeface="+mn-cs"/>
              </a:rPr>
              <a:t> </a:t>
            </a:r>
            <a:r>
              <a:rPr lang="en-US" sz="1900" dirty="0" err="1">
                <a:latin typeface="+mn-lt"/>
                <a:ea typeface="+mn-ea"/>
                <a:cs typeface="+mn-cs"/>
              </a:rPr>
              <a:t>en</a:t>
            </a:r>
            <a:r>
              <a:rPr lang="en-US" sz="1900" dirty="0">
                <a:latin typeface="+mn-lt"/>
                <a:ea typeface="+mn-ea"/>
                <a:cs typeface="+mn-cs"/>
              </a:rPr>
              <a:t> </a:t>
            </a:r>
            <a:r>
              <a:rPr lang="en-US" sz="1900" dirty="0" err="1">
                <a:latin typeface="+mn-lt"/>
                <a:ea typeface="+mn-ea"/>
                <a:cs typeface="+mn-cs"/>
              </a:rPr>
              <a:t>soi</a:t>
            </a:r>
            <a:endParaRPr lang="en-US" sz="1900" dirty="0">
              <a:latin typeface="+mn-lt"/>
              <a:ea typeface="+mn-ea"/>
              <a:cs typeface="+mn-cs"/>
            </a:endParaRPr>
          </a:p>
          <a:p>
            <a:pPr marL="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 dirty="0">
                <a:latin typeface="+mn-lt"/>
                <a:ea typeface="+mn-ea"/>
                <a:cs typeface="+mn-cs"/>
              </a:rPr>
              <a:t>Prendre </a:t>
            </a:r>
            <a:r>
              <a:rPr lang="en-US" sz="1900" dirty="0" err="1">
                <a:latin typeface="+mn-lt"/>
                <a:ea typeface="+mn-ea"/>
                <a:cs typeface="+mn-cs"/>
              </a:rPr>
              <a:t>soin</a:t>
            </a:r>
            <a:r>
              <a:rPr lang="en-US" sz="1900" dirty="0">
                <a:latin typeface="+mn-lt"/>
                <a:ea typeface="+mn-ea"/>
                <a:cs typeface="+mn-cs"/>
              </a:rPr>
              <a:t> de </a:t>
            </a:r>
            <a:r>
              <a:rPr lang="en-US" sz="1900" dirty="0" err="1">
                <a:latin typeface="+mn-lt"/>
                <a:ea typeface="+mn-ea"/>
                <a:cs typeface="+mn-cs"/>
              </a:rPr>
              <a:t>soi</a:t>
            </a:r>
            <a:endParaRPr lang="en-US" sz="1900" dirty="0">
              <a:latin typeface="+mn-lt"/>
              <a:ea typeface="+mn-ea"/>
              <a:cs typeface="+mn-cs"/>
            </a:endParaRPr>
          </a:p>
          <a:p>
            <a:pPr marL="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900" dirty="0">
              <a:latin typeface="+mn-lt"/>
              <a:ea typeface="+mn-ea"/>
              <a:cs typeface="+mn-cs"/>
            </a:endParaRPr>
          </a:p>
          <a:p>
            <a:pPr marL="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 dirty="0">
                <a:latin typeface="+mn-lt"/>
                <a:ea typeface="+mn-ea"/>
                <a:cs typeface="+mn-cs"/>
              </a:rPr>
              <a:t>Prendre sa part de </a:t>
            </a:r>
            <a:r>
              <a:rPr lang="en-US" sz="1900" dirty="0" err="1">
                <a:latin typeface="+mn-lt"/>
                <a:ea typeface="+mn-ea"/>
                <a:cs typeface="+mn-cs"/>
              </a:rPr>
              <a:t>responsabilité</a:t>
            </a:r>
            <a:r>
              <a:rPr lang="en-US" sz="1900" dirty="0">
                <a:latin typeface="+mn-lt"/>
                <a:ea typeface="+mn-ea"/>
                <a:cs typeface="+mn-cs"/>
              </a:rPr>
              <a:t>/santé</a:t>
            </a:r>
          </a:p>
          <a:p>
            <a:pPr marL="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900" dirty="0">
              <a:latin typeface="+mn-lt"/>
              <a:ea typeface="+mn-ea"/>
              <a:cs typeface="+mn-cs"/>
            </a:endParaRPr>
          </a:p>
          <a:p>
            <a:pPr marL="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900" dirty="0" err="1">
                <a:latin typeface="+mn-lt"/>
                <a:ea typeface="+mn-ea"/>
                <a:cs typeface="+mn-cs"/>
              </a:rPr>
              <a:t>Développer</a:t>
            </a:r>
            <a:r>
              <a:rPr lang="en-US" sz="1900" dirty="0">
                <a:latin typeface="+mn-lt"/>
                <a:ea typeface="+mn-ea"/>
                <a:cs typeface="+mn-cs"/>
              </a:rPr>
              <a:t> la son esprit critique, sa </a:t>
            </a:r>
            <a:r>
              <a:rPr lang="en-US" sz="1900" dirty="0" err="1">
                <a:latin typeface="+mn-lt"/>
                <a:ea typeface="+mn-ea"/>
                <a:cs typeface="+mn-cs"/>
              </a:rPr>
              <a:t>capacité</a:t>
            </a:r>
            <a:r>
              <a:rPr lang="en-US" sz="1900" dirty="0">
                <a:latin typeface="+mn-lt"/>
                <a:ea typeface="+mn-ea"/>
                <a:cs typeface="+mn-cs"/>
              </a:rPr>
              <a:t> de </a:t>
            </a:r>
            <a:r>
              <a:rPr lang="en-US" sz="1900" dirty="0" err="1">
                <a:latin typeface="+mn-lt"/>
                <a:ea typeface="+mn-ea"/>
                <a:cs typeface="+mn-cs"/>
              </a:rPr>
              <a:t>résister</a:t>
            </a:r>
            <a:r>
              <a:rPr lang="en-US" sz="1900" dirty="0">
                <a:latin typeface="+mn-lt"/>
                <a:ea typeface="+mn-ea"/>
                <a:cs typeface="+mn-cs"/>
              </a:rPr>
              <a:t> à </a:t>
            </a:r>
            <a:r>
              <a:rPr lang="en-US" sz="1900" dirty="0" err="1">
                <a:latin typeface="+mn-lt"/>
                <a:ea typeface="+mn-ea"/>
                <a:cs typeface="+mn-cs"/>
              </a:rPr>
              <a:t>l’emprise</a:t>
            </a:r>
            <a:r>
              <a:rPr lang="en-US" sz="1900" dirty="0">
                <a:latin typeface="+mn-lt"/>
                <a:ea typeface="+mn-ea"/>
                <a:cs typeface="+mn-cs"/>
              </a:rPr>
              <a:t> du marketing, des </a:t>
            </a:r>
            <a:r>
              <a:rPr lang="en-US" sz="1900" dirty="0" err="1">
                <a:latin typeface="+mn-lt"/>
                <a:ea typeface="+mn-ea"/>
                <a:cs typeface="+mn-cs"/>
              </a:rPr>
              <a:t>réseaux</a:t>
            </a:r>
            <a:r>
              <a:rPr lang="en-US" sz="1900" dirty="0">
                <a:latin typeface="+mn-lt"/>
                <a:ea typeface="+mn-ea"/>
                <a:cs typeface="+mn-cs"/>
              </a:rPr>
              <a:t> </a:t>
            </a:r>
            <a:r>
              <a:rPr lang="en-US" sz="1900" dirty="0" err="1">
                <a:latin typeface="+mn-lt"/>
                <a:ea typeface="+mn-ea"/>
                <a:cs typeface="+mn-cs"/>
              </a:rPr>
              <a:t>sociaux</a:t>
            </a:r>
            <a:r>
              <a:rPr lang="en-US" sz="1900" dirty="0">
                <a:latin typeface="+mn-lt"/>
                <a:ea typeface="+mn-ea"/>
                <a:cs typeface="+mn-cs"/>
              </a:rPr>
              <a:t>.</a:t>
            </a:r>
          </a:p>
        </p:txBody>
      </p:sp>
      <p:sp>
        <p:nvSpPr>
          <p:cNvPr id="2" name="Titre 1">
            <a:extLst>
              <a:ext uri="{FF2B5EF4-FFF2-40B4-BE49-F238E27FC236}">
                <a16:creationId xmlns="" xmlns:a16="http://schemas.microsoft.com/office/drawing/2014/main" id="{A1398696-E2EB-48B9-A098-093851A9F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8674" y="1174790"/>
            <a:ext cx="3099602" cy="521009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		Jeunes</a:t>
            </a:r>
          </a:p>
        </p:txBody>
      </p:sp>
    </p:spTree>
    <p:extLst>
      <p:ext uri="{BB962C8B-B14F-4D97-AF65-F5344CB8AC3E}">
        <p14:creationId xmlns:p14="http://schemas.microsoft.com/office/powerpoint/2010/main" val="1152334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="" xmlns:a16="http://schemas.microsoft.com/office/drawing/2014/main" id="{8DED4DB3-75BA-4358-9E57-1D9660D7AC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0693"/>
            <a:ext cx="9903848" cy="4175246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="" xmlns:a16="http://schemas.microsoft.com/office/drawing/2014/main" id="{9C370064-08B1-4CE1-A343-B84EC362EA4F}"/>
              </a:ext>
            </a:extLst>
          </p:cNvPr>
          <p:cNvSpPr txBox="1"/>
          <p:nvPr/>
        </p:nvSpPr>
        <p:spPr>
          <a:xfrm>
            <a:off x="279699" y="4604274"/>
            <a:ext cx="962414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latin typeface="Arial" panose="020B0604020202020204" pitchFamily="34" charset="0"/>
              </a:rPr>
              <a:t>Tabac à rouler </a:t>
            </a:r>
          </a:p>
          <a:p>
            <a:r>
              <a:rPr lang="fr-FR" dirty="0">
                <a:latin typeface="Arial" panose="020B0604020202020204" pitchFamily="34" charset="0"/>
              </a:rPr>
              <a:t>8,1 % en 2010, 15,2 % en 2014, 20,5 % en 2018, de consommateurs exclusifs</a:t>
            </a:r>
          </a:p>
          <a:p>
            <a:endParaRPr lang="fr-FR" dirty="0">
              <a:latin typeface="Arial" panose="020B0604020202020204" pitchFamily="34" charset="0"/>
            </a:endParaRPr>
          </a:p>
          <a:p>
            <a:r>
              <a:rPr lang="fr-FR" dirty="0">
                <a:latin typeface="Arial" panose="020B0604020202020204" pitchFamily="34" charset="0"/>
              </a:rPr>
              <a:t>Augmentation particulièrement parmi les fumeurs les moins aisés.</a:t>
            </a:r>
          </a:p>
          <a:p>
            <a:endParaRPr lang="fr-FR" dirty="0">
              <a:latin typeface="Arial" panose="020B0604020202020204" pitchFamily="34" charset="0"/>
            </a:endParaRPr>
          </a:p>
          <a:p>
            <a:r>
              <a:rPr lang="fr-FR" dirty="0">
                <a:latin typeface="Arial" panose="020B0604020202020204" pitchFamily="34" charset="0"/>
              </a:rPr>
              <a:t> Plus souvent des hommes, des personnes jeunes (18‑34 ans) ou des fumeurs moins favorisés (faible niveau de diplôme et de revenus, chômage)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16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="" xmlns:a16="http://schemas.microsoft.com/office/drawing/2014/main" id="{4C2BBCEB-1A7E-45B2-9A45-E72222CDE8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6487" y="2006580"/>
            <a:ext cx="2647649" cy="3800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05459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Image 214"/>
          <p:cNvPicPr/>
          <p:nvPr/>
        </p:nvPicPr>
        <p:blipFill>
          <a:blip r:embed="rId3"/>
          <a:stretch/>
        </p:blipFill>
        <p:spPr>
          <a:xfrm>
            <a:off x="3591301" y="709304"/>
            <a:ext cx="4329452" cy="6141068"/>
          </a:xfrm>
          <a:prstGeom prst="rect">
            <a:avLst/>
          </a:prstGeom>
        </p:spPr>
      </p:pic>
      <p:sp>
        <p:nvSpPr>
          <p:cNvPr id="214" name="CustomShape 1"/>
          <p:cNvSpPr/>
          <p:nvPr/>
        </p:nvSpPr>
        <p:spPr>
          <a:xfrm>
            <a:off x="504000" y="301320"/>
            <a:ext cx="9069120" cy="125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CustomShape 1"/>
          <p:cNvSpPr/>
          <p:nvPr/>
        </p:nvSpPr>
        <p:spPr>
          <a:xfrm>
            <a:off x="504000" y="301320"/>
            <a:ext cx="9069480" cy="1260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4400" b="0" strike="noStrike" spc="-1">
                <a:solidFill>
                  <a:srgbClr val="000000"/>
                </a:solidFill>
                <a:latin typeface="Arial"/>
                <a:ea typeface="Microsoft YaHei"/>
              </a:rPr>
              <a:t>Dépendance psychologique</a:t>
            </a:r>
            <a:endParaRPr lang="fr-FR" sz="4400" b="0" strike="noStrike" spc="-1">
              <a:latin typeface="Arial"/>
            </a:endParaRPr>
          </a:p>
        </p:txBody>
      </p:sp>
      <p:sp>
        <p:nvSpPr>
          <p:cNvPr id="273" name="CustomShape 2"/>
          <p:cNvSpPr/>
          <p:nvPr/>
        </p:nvSpPr>
        <p:spPr>
          <a:xfrm>
            <a:off x="504000" y="1769040"/>
            <a:ext cx="9069480" cy="4382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  <a:spcAft>
                <a:spcPts val="1417"/>
              </a:spcAft>
            </a:pPr>
            <a:endParaRPr lang="fr-FR" sz="1800" b="0" strike="noStrike" spc="-1" dirty="0">
              <a:latin typeface="Arial"/>
            </a:endParaRPr>
          </a:p>
          <a:p>
            <a:pPr marL="432000" indent="-322200">
              <a:lnSpc>
                <a:spcPct val="10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Gérer son stress, ses émotions</a:t>
            </a:r>
            <a:endParaRPr lang="fr-FR" sz="3200" b="0" strike="noStrike" spc="-1" dirty="0">
              <a:latin typeface="Arial"/>
            </a:endParaRPr>
          </a:p>
          <a:p>
            <a:pPr marL="432000" indent="-322200">
              <a:lnSpc>
                <a:spcPct val="10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Développer des outils personnels</a:t>
            </a:r>
            <a:endParaRPr lang="fr-FR" sz="3200" b="0" strike="noStrike" spc="-1" dirty="0">
              <a:latin typeface="Arial"/>
            </a:endParaRPr>
          </a:p>
          <a:p>
            <a:pPr marL="432000" indent="-322200">
              <a:lnSpc>
                <a:spcPct val="100000"/>
              </a:lnSpc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Relaxation, sophrologie</a:t>
            </a:r>
            <a:endParaRPr lang="fr-FR" sz="32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="" xmlns:a16="http://schemas.microsoft.com/office/drawing/2014/main" id="{C6C92115-0B6A-441B-85FA-6DE87B352F5B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504000" y="1440033"/>
            <a:ext cx="9072000" cy="5041380"/>
          </a:xfrm>
        </p:spPr>
        <p:txBody>
          <a:bodyPr/>
          <a:lstStyle/>
          <a:p>
            <a:r>
              <a:rPr lang="fr-FR" sz="2800" dirty="0">
                <a:solidFill>
                  <a:srgbClr val="00B0F0"/>
                </a:solidFill>
              </a:rPr>
              <a:t>Protéger les jeunes contre le tabagisme</a:t>
            </a:r>
          </a:p>
          <a:p>
            <a:endParaRPr lang="fr-FR" sz="2800" dirty="0">
              <a:solidFill>
                <a:srgbClr val="00B0F0"/>
              </a:solidFill>
            </a:endParaRPr>
          </a:p>
          <a:p>
            <a:r>
              <a:rPr lang="fr-FR" sz="2800" dirty="0">
                <a:solidFill>
                  <a:srgbClr val="00B0F0"/>
                </a:solidFill>
              </a:rPr>
              <a:t>Accompagner les fumeurs, en particulier les plus vulnérables</a:t>
            </a:r>
          </a:p>
          <a:p>
            <a:endParaRPr lang="fr-FR" sz="2800" dirty="0">
              <a:solidFill>
                <a:srgbClr val="00B0F0"/>
              </a:solidFill>
            </a:endParaRPr>
          </a:p>
          <a:p>
            <a:r>
              <a:rPr lang="fr-FR" sz="2800" dirty="0">
                <a:solidFill>
                  <a:srgbClr val="00B0F0"/>
                </a:solidFill>
              </a:rPr>
              <a:t>Préserver notre environnement de la pollution liée au tabac</a:t>
            </a:r>
          </a:p>
          <a:p>
            <a:endParaRPr lang="fr-FR" sz="2800" dirty="0">
              <a:solidFill>
                <a:srgbClr val="00B0F0"/>
              </a:solidFill>
            </a:endParaRPr>
          </a:p>
          <a:p>
            <a:r>
              <a:rPr lang="fr-FR" sz="2800" dirty="0">
                <a:solidFill>
                  <a:srgbClr val="00B0F0"/>
                </a:solidFill>
              </a:rPr>
              <a:t>Transformer les métiers du tabac et lutter contre les trafics</a:t>
            </a:r>
          </a:p>
          <a:p>
            <a:endParaRPr lang="fr-FR" sz="2800" dirty="0">
              <a:solidFill>
                <a:srgbClr val="00B0F0"/>
              </a:solidFill>
            </a:endParaRPr>
          </a:p>
          <a:p>
            <a:r>
              <a:rPr lang="fr-FR" sz="2800" dirty="0">
                <a:solidFill>
                  <a:srgbClr val="00B0F0"/>
                </a:solidFill>
              </a:rPr>
              <a:t>Améliorer la connaissance sur les dangers liés au tabac et les interventions pertinentes</a:t>
            </a:r>
          </a:p>
        </p:txBody>
      </p:sp>
      <p:sp>
        <p:nvSpPr>
          <p:cNvPr id="2" name="Titre 1">
            <a:extLst>
              <a:ext uri="{FF2B5EF4-FFF2-40B4-BE49-F238E27FC236}">
                <a16:creationId xmlns="" xmlns:a16="http://schemas.microsoft.com/office/drawing/2014/main" id="{23FF8EB4-75DD-41D9-9734-C9F5423B9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000" y="271534"/>
            <a:ext cx="8895181" cy="1748652"/>
          </a:xfrm>
        </p:spPr>
        <p:txBody>
          <a:bodyPr/>
          <a:lstStyle/>
          <a:p>
            <a:r>
              <a:rPr lang="fr-FR" sz="2800" b="1" dirty="0"/>
              <a:t>Plan National de Lutte contre le Tabac  2023-2027</a:t>
            </a:r>
            <a:br>
              <a:rPr lang="fr-FR" sz="2800" b="1" dirty="0"/>
            </a:br>
            <a:r>
              <a:rPr lang="fr-FR" sz="2800" b="1" dirty="0"/>
              <a:t/>
            </a:r>
            <a:br>
              <a:rPr lang="fr-FR" sz="2800" b="1" dirty="0"/>
            </a:br>
            <a:r>
              <a:rPr lang="fr-FR" sz="2800" b="1" dirty="0"/>
              <a:t/>
            </a:r>
            <a:br>
              <a:rPr lang="fr-FR" sz="2800" b="1" dirty="0"/>
            </a:br>
            <a:r>
              <a:rPr lang="fr-FR" sz="2800" b="1" dirty="0"/>
              <a:t/>
            </a:r>
            <a:br>
              <a:rPr lang="fr-FR" sz="2800" b="1" dirty="0"/>
            </a:b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145788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38310358-1EED-4BFC-BA48-F39308EF49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3349" y="0"/>
            <a:ext cx="5699051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93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Image 1"/>
          <p:cNvPicPr/>
          <p:nvPr/>
        </p:nvPicPr>
        <p:blipFill>
          <a:blip r:embed="rId3"/>
          <a:stretch/>
        </p:blipFill>
        <p:spPr>
          <a:xfrm>
            <a:off x="1217159" y="0"/>
            <a:ext cx="7926840" cy="6770812"/>
          </a:xfrm>
          <a:prstGeom prst="rect">
            <a:avLst/>
          </a:prstGeom>
          <a:ln>
            <a:noFill/>
          </a:ln>
        </p:spPr>
      </p:pic>
      <p:sp>
        <p:nvSpPr>
          <p:cNvPr id="2" name="ZoneTexte 1">
            <a:extLst>
              <a:ext uri="{FF2B5EF4-FFF2-40B4-BE49-F238E27FC236}">
                <a16:creationId xmlns="" xmlns:a16="http://schemas.microsoft.com/office/drawing/2014/main" id="{D797EA06-F53A-4909-BC5D-B67D48EF6867}"/>
              </a:ext>
            </a:extLst>
          </p:cNvPr>
          <p:cNvSpPr txBox="1"/>
          <p:nvPr/>
        </p:nvSpPr>
        <p:spPr>
          <a:xfrm>
            <a:off x="1217160" y="6770813"/>
            <a:ext cx="8035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Tobaccobody</a:t>
            </a:r>
            <a:r>
              <a:rPr lang="fr-FR" dirty="0"/>
              <a:t>  site interactif illustre les effets du tabac sur les organes.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="" xmlns:a16="http://schemas.microsoft.com/office/drawing/2014/main" id="{5A55B8D3-AC6D-4C55-B148-39C5449480D4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571500" y="639763"/>
            <a:ext cx="9509125" cy="5973762"/>
          </a:xfr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0" indent="0">
              <a:spcAft>
                <a:spcPts val="600"/>
              </a:spcAft>
              <a:buNone/>
            </a:pPr>
            <a:endParaRPr lang="en-US" sz="1900" dirty="0">
              <a:solidFill>
                <a:schemeClr val="tx1">
                  <a:alpha val="60000"/>
                </a:schemeClr>
              </a:solidFill>
              <a:latin typeface="+mn-lt"/>
              <a:ea typeface="+mn-ea"/>
              <a:cs typeface="+mn-cs"/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en-US" sz="4200" b="1" dirty="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rPr>
              <a:t>Troubles psychiatriques</a:t>
            </a:r>
          </a:p>
          <a:p>
            <a:pPr marL="0" indent="0">
              <a:spcAft>
                <a:spcPts val="600"/>
              </a:spcAft>
              <a:buNone/>
            </a:pPr>
            <a:endParaRPr lang="en-US" sz="4700" b="1" dirty="0">
              <a:solidFill>
                <a:schemeClr val="tx1">
                  <a:alpha val="60000"/>
                </a:schemeClr>
              </a:solidFill>
              <a:latin typeface="+mn-lt"/>
              <a:ea typeface="+mn-ea"/>
              <a:cs typeface="+mn-cs"/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en-US" sz="2900" dirty="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rPr>
              <a:t>-80% des patients schizophrènes fument</a:t>
            </a:r>
          </a:p>
          <a:p>
            <a:pPr marL="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900" dirty="0">
              <a:solidFill>
                <a:schemeClr val="tx1">
                  <a:alpha val="60000"/>
                </a:schemeClr>
              </a:solidFill>
              <a:latin typeface="+mn-lt"/>
              <a:ea typeface="+mn-ea"/>
              <a:cs typeface="+mn-cs"/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en-US" sz="2900" dirty="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rPr>
              <a:t>-Le fait d’être dépressif triple les risques d’être dépendant au </a:t>
            </a:r>
            <a:r>
              <a:rPr lang="en-US" sz="2900" dirty="0" err="1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rPr>
              <a:t>tabac</a:t>
            </a:r>
            <a:r>
              <a:rPr lang="en-US" sz="2900" dirty="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900" dirty="0">
              <a:solidFill>
                <a:schemeClr val="tx1">
                  <a:alpha val="60000"/>
                </a:schemeClr>
              </a:solidFill>
              <a:latin typeface="+mn-lt"/>
              <a:ea typeface="+mn-ea"/>
              <a:cs typeface="+mn-cs"/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en-US" sz="2900" dirty="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rPr>
              <a:t>-La dépendance</a:t>
            </a: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4700" dirty="0">
              <a:solidFill>
                <a:schemeClr val="tx1">
                  <a:alpha val="60000"/>
                </a:schemeClr>
              </a:solidFill>
              <a:latin typeface="+mn-lt"/>
              <a:ea typeface="+mn-ea"/>
              <a:cs typeface="+mn-cs"/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en-US" sz="4200" b="1" dirty="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rPr>
              <a:t>Vulnérabilités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2600" dirty="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rPr>
              <a:t>-Jeunes</a:t>
            </a: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600" dirty="0">
              <a:solidFill>
                <a:schemeClr val="tx1">
                  <a:alpha val="60000"/>
                </a:schemeClr>
              </a:solidFill>
              <a:latin typeface="+mn-lt"/>
              <a:ea typeface="+mn-ea"/>
              <a:cs typeface="+mn-cs"/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en-US" sz="2600" dirty="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rPr>
              <a:t>- </a:t>
            </a:r>
            <a:r>
              <a:rPr lang="en-US" sz="2600" dirty="0">
                <a:solidFill>
                  <a:schemeClr val="tx1">
                    <a:alpha val="60000"/>
                  </a:schemeClr>
                </a:solidFill>
              </a:rPr>
              <a:t>F</a:t>
            </a:r>
            <a:r>
              <a:rPr lang="en-US" sz="2600" dirty="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rPr>
              <a:t>emmes enceintes</a:t>
            </a:r>
          </a:p>
        </p:txBody>
      </p:sp>
    </p:spTree>
    <p:extLst>
      <p:ext uri="{BB962C8B-B14F-4D97-AF65-F5344CB8AC3E}">
        <p14:creationId xmlns:p14="http://schemas.microsoft.com/office/powerpoint/2010/main" val="3269835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Intégral">
  <a:themeElements>
    <a:clrScheme name="Inté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é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é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ntegral" id="{3577F8C9-A904-41D8-97D2-FD898F53F20E}" vid="{682D6EBE-8D36-4FF2-9DB3-F3D8D7B6715D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1409</TotalTime>
  <Words>877</Words>
  <Application>Microsoft Office PowerPoint</Application>
  <PresentationFormat>Personnalisé</PresentationFormat>
  <Paragraphs>373</Paragraphs>
  <Slides>52</Slides>
  <Notes>42</Notes>
  <HiddenSlides>0</HiddenSlides>
  <MMClips>0</MMClips>
  <ScaleCrop>false</ScaleCrop>
  <HeadingPairs>
    <vt:vector size="4" baseType="variant">
      <vt:variant>
        <vt:lpstr>Thème</vt:lpstr>
      </vt:variant>
      <vt:variant>
        <vt:i4>3</vt:i4>
      </vt:variant>
      <vt:variant>
        <vt:lpstr>Titres des diapositives</vt:lpstr>
      </vt:variant>
      <vt:variant>
        <vt:i4>52</vt:i4>
      </vt:variant>
    </vt:vector>
  </HeadingPairs>
  <TitlesOfParts>
    <vt:vector size="55" baseType="lpstr">
      <vt:lpstr>Office Theme</vt:lpstr>
      <vt:lpstr>Office Theme</vt:lpstr>
      <vt:lpstr>Intégral</vt:lpstr>
      <vt:lpstr>Présentation PowerPoint</vt:lpstr>
      <vt:lpstr>Présentation PowerPoint</vt:lpstr>
      <vt:lpstr>Evolution du tabagisme en France</vt:lpstr>
      <vt:lpstr>Niveau usage tabac entre 2000 et 2022. ESCAPAD</vt:lpstr>
      <vt:lpstr>Présentation PowerPoint</vt:lpstr>
      <vt:lpstr>Plan National de Lutte contre le Tabac  2023-2027   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Cycle de Prochaska et Di clemente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Test de Honc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   Jeunes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Moi(s) sans tabac</dc:title>
  <dc:creator>CSAPA</dc:creator>
  <cp:lastModifiedBy>CSAPA</cp:lastModifiedBy>
  <cp:revision>240</cp:revision>
  <dcterms:created xsi:type="dcterms:W3CDTF">2019-09-20T18:00:28Z</dcterms:created>
  <dcterms:modified xsi:type="dcterms:W3CDTF">2024-11-20T16:35:13Z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Notes">
    <vt:i4>50</vt:i4>
  </property>
  <property fmtid="{D5CDD505-2E9C-101B-9397-08002B2CF9AE}" pid="7" name="PresentationFormat">
    <vt:lpwstr>Personnalisé</vt:lpwstr>
  </property>
  <property fmtid="{D5CDD505-2E9C-101B-9397-08002B2CF9AE}" pid="8" name="ScaleCrop">
    <vt:bool>false</vt:bool>
  </property>
  <property fmtid="{D5CDD505-2E9C-101B-9397-08002B2CF9AE}" pid="9" name="ShareDoc">
    <vt:bool>false</vt:bool>
  </property>
  <property fmtid="{D5CDD505-2E9C-101B-9397-08002B2CF9AE}" pid="10" name="Slides">
    <vt:i4>51</vt:i4>
  </property>
</Properties>
</file>